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7" r:id="rId2"/>
    <p:sldId id="298" r:id="rId3"/>
    <p:sldId id="260" r:id="rId4"/>
    <p:sldId id="261" r:id="rId5"/>
    <p:sldId id="278" r:id="rId6"/>
    <p:sldId id="279" r:id="rId7"/>
    <p:sldId id="280" r:id="rId8"/>
    <p:sldId id="294" r:id="rId9"/>
    <p:sldId id="281" r:id="rId10"/>
    <p:sldId id="282" r:id="rId11"/>
    <p:sldId id="283" r:id="rId12"/>
    <p:sldId id="285" r:id="rId13"/>
    <p:sldId id="284" r:id="rId14"/>
    <p:sldId id="288" r:id="rId15"/>
    <p:sldId id="287" r:id="rId16"/>
    <p:sldId id="286" r:id="rId17"/>
    <p:sldId id="289" r:id="rId18"/>
    <p:sldId id="290" r:id="rId19"/>
    <p:sldId id="291" r:id="rId20"/>
    <p:sldId id="292" r:id="rId21"/>
    <p:sldId id="293" r:id="rId22"/>
    <p:sldId id="295" r:id="rId23"/>
    <p:sldId id="296" r:id="rId24"/>
    <p:sldId id="297" r:id="rId25"/>
    <p:sldId id="300" r:id="rId26"/>
    <p:sldId id="299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960E"/>
    <a:srgbClr val="CC0066"/>
    <a:srgbClr val="686868"/>
    <a:srgbClr val="5C5C5C"/>
    <a:srgbClr val="99CC00"/>
    <a:srgbClr val="FF0066"/>
    <a:srgbClr val="FF6600"/>
    <a:srgbClr val="F6007B"/>
    <a:srgbClr val="FF7B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05" autoAdjust="0"/>
    <p:restoredTop sz="94667" autoAdjust="0"/>
  </p:normalViewPr>
  <p:slideViewPr>
    <p:cSldViewPr>
      <p:cViewPr>
        <p:scale>
          <a:sx n="86" d="100"/>
          <a:sy n="86" d="100"/>
        </p:scale>
        <p:origin x="-2226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ES" sz="4800" dirty="0" smtClean="0">
                <a:solidFill>
                  <a:srgbClr val="C00000"/>
                </a:solidFill>
              </a:rPr>
              <a:t>Análisis</a:t>
            </a:r>
            <a:r>
              <a:rPr lang="es-ES" sz="4800" baseline="0" dirty="0" smtClean="0">
                <a:solidFill>
                  <a:srgbClr val="C00000"/>
                </a:solidFill>
              </a:rPr>
              <a:t> político</a:t>
            </a:r>
            <a:endParaRPr lang="es-ES" sz="4800" dirty="0">
              <a:solidFill>
                <a:srgbClr val="C00000"/>
              </a:solidFill>
            </a:endParaRPr>
          </a:p>
        </c:rich>
      </c:tx>
      <c:layout/>
    </c:title>
    <c:view3D>
      <c:rotX val="30"/>
      <c:depthPercent val="10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Pt>
            <c:idx val="0"/>
            <c:spPr>
              <a:effectLst>
                <a:outerShdw blurRad="50800" dist="50800" dir="5400000" algn="ctr" rotWithShape="0">
                  <a:schemeClr val="accent6">
                    <a:lumMod val="75000"/>
                  </a:schemeClr>
                </a:outerShdw>
              </a:effectLst>
            </c:spPr>
          </c:dPt>
          <c:cat>
            <c:strRef>
              <c:f>Hoja1!$A$2:$A$10</c:f>
              <c:strCache>
                <c:ptCount val="9"/>
                <c:pt idx="0">
                  <c:v>socio 1</c:v>
                </c:pt>
                <c:pt idx="1">
                  <c:v>socio 2</c:v>
                </c:pt>
                <c:pt idx="2">
                  <c:v>socio 3</c:v>
                </c:pt>
                <c:pt idx="3">
                  <c:v>socio 4</c:v>
                </c:pt>
                <c:pt idx="4">
                  <c:v>socio 5</c:v>
                </c:pt>
                <c:pt idx="5">
                  <c:v>socio 6</c:v>
                </c:pt>
                <c:pt idx="6">
                  <c:v>socio 7</c:v>
                </c:pt>
                <c:pt idx="7">
                  <c:v>socio 8</c:v>
                </c:pt>
                <c:pt idx="8">
                  <c:v>socio 9</c:v>
                </c:pt>
              </c:strCache>
            </c:strRef>
          </c:cat>
          <c:val>
            <c:numRef>
              <c:f>Hoja1!$B$2:$B$10</c:f>
              <c:numCache>
                <c:formatCode>General</c:formatCode>
                <c:ptCount val="9"/>
                <c:pt idx="0">
                  <c:v>15</c:v>
                </c:pt>
                <c:pt idx="1">
                  <c:v>29</c:v>
                </c:pt>
                <c:pt idx="2">
                  <c:v>16</c:v>
                </c:pt>
                <c:pt idx="3">
                  <c:v>4</c:v>
                </c:pt>
                <c:pt idx="4">
                  <c:v>9</c:v>
                </c:pt>
                <c:pt idx="5">
                  <c:v>7</c:v>
                </c:pt>
                <c:pt idx="6">
                  <c:v>11</c:v>
                </c:pt>
                <c:pt idx="7">
                  <c:v>4.5</c:v>
                </c:pt>
                <c:pt idx="8">
                  <c:v>4.4000000000000004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spPr>
        <a:solidFill>
          <a:srgbClr val="C00000"/>
        </a:solidFill>
        <a:ln w="25400" cap="rnd" cmpd="sng">
          <a:solidFill>
            <a:srgbClr val="FFC000"/>
          </a:solidFill>
          <a:round/>
        </a:ln>
        <a:effectLst>
          <a:outerShdw blurRad="304800" dist="76200" dir="5400000" sx="111000" sy="111000" algn="ctr" rotWithShape="0">
            <a:srgbClr val="000000">
              <a:alpha val="43137"/>
            </a:srgbClr>
          </a:outerShdw>
        </a:effectLst>
      </c:spPr>
      <c:txPr>
        <a:bodyPr/>
        <a:lstStyle/>
        <a:p>
          <a:pPr>
            <a:defRPr>
              <a:solidFill>
                <a:srgbClr val="FFC000"/>
              </a:solidFill>
            </a:defRPr>
          </a:pPr>
          <a:endParaRPr lang="es-ES"/>
        </a:p>
      </c:txPr>
    </c:legend>
    <c:plotVisOnly val="1"/>
  </c:chart>
  <c:spPr>
    <a:effectLst>
      <a:outerShdw blurRad="50800" dist="50800" dir="5400000" algn="ctr" rotWithShape="0">
        <a:srgbClr val="000000"/>
      </a:outerShdw>
    </a:effectLst>
  </c:spPr>
  <c:txPr>
    <a:bodyPr/>
    <a:lstStyle/>
    <a:p>
      <a:pPr>
        <a:defRPr sz="1800"/>
      </a:pPr>
      <a:endParaRPr lang="es-E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D18E27-4E97-4EA7-B369-A56CB5C19E10}" type="doc">
      <dgm:prSet loTypeId="urn:microsoft.com/office/officeart/2005/8/layout/radial6" loCatId="cycle" qsTypeId="urn:microsoft.com/office/officeart/2005/8/quickstyle/3d7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700ED880-AE4E-42C9-BD2F-91DBD0ED66BA}">
      <dgm:prSet phldrT="[Texto]" custT="1"/>
      <dgm:spPr>
        <a:solidFill>
          <a:srgbClr val="C00000"/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es-ES" sz="1400" b="1" i="1" dirty="0" smtClean="0">
              <a:latin typeface="+mn-lt"/>
            </a:rPr>
            <a:t>EBANISTERÍA</a:t>
          </a:r>
          <a:r>
            <a:rPr lang="es-ES" sz="1400" b="1" i="1" baseline="0" dirty="0" smtClean="0">
              <a:latin typeface="+mn-lt"/>
            </a:rPr>
            <a:t> ARENAS</a:t>
          </a:r>
          <a:endParaRPr lang="es-ES" sz="1400" b="1" i="1" dirty="0">
            <a:latin typeface="+mn-lt"/>
          </a:endParaRPr>
        </a:p>
      </dgm:t>
    </dgm:pt>
    <dgm:pt modelId="{FEF7C573-2C8A-4555-8412-81174A56314F}" type="parTrans" cxnId="{C69BDE3D-74B4-4837-9CF4-3752D6F4E014}">
      <dgm:prSet/>
      <dgm:spPr/>
      <dgm:t>
        <a:bodyPr/>
        <a:lstStyle/>
        <a:p>
          <a:endParaRPr lang="es-ES" sz="1900"/>
        </a:p>
      </dgm:t>
    </dgm:pt>
    <dgm:pt modelId="{F3F29A56-B47A-43E6-A9E2-A9DF12053122}" type="sibTrans" cxnId="{C69BDE3D-74B4-4837-9CF4-3752D6F4E014}">
      <dgm:prSet/>
      <dgm:spPr/>
      <dgm:t>
        <a:bodyPr/>
        <a:lstStyle/>
        <a:p>
          <a:endParaRPr lang="es-ES" sz="1900"/>
        </a:p>
      </dgm:t>
    </dgm:pt>
    <dgm:pt modelId="{F000C062-E1B9-4FB5-9B8F-D358EC541A82}">
      <dgm:prSet custT="1"/>
      <dgm:spPr>
        <a:solidFill>
          <a:srgbClr val="C00000"/>
        </a:solidFill>
        <a:ln w="25400"/>
      </dgm:spPr>
      <dgm:t>
        <a:bodyPr/>
        <a:lstStyle/>
        <a:p>
          <a:r>
            <a:rPr lang="es-ES" sz="1200" b="1" i="1" u="sng" dirty="0" smtClean="0">
              <a:latin typeface="+mn-lt"/>
            </a:rPr>
            <a:t>Corazón del negocio:</a:t>
          </a:r>
        </a:p>
        <a:p>
          <a:r>
            <a:rPr lang="es-ES" sz="1200" b="1" i="1" u="sng" dirty="0" smtClean="0">
              <a:latin typeface="+mn-lt"/>
            </a:rPr>
            <a:t>Dedicada a la realización de creaciones exclusivas en madera, con la más exquisita artesanía, consiguiendo que la  madera, forme parte integrante del estado ambiental que el cliente desea.</a:t>
          </a:r>
          <a:endParaRPr lang="es-ES" sz="1200" b="1" i="1" dirty="0" smtClean="0">
            <a:latin typeface="+mn-lt"/>
          </a:endParaRPr>
        </a:p>
      </dgm:t>
    </dgm:pt>
    <dgm:pt modelId="{40CF7C04-4343-46C3-B3AA-4B5BD2FF74A7}" type="parTrans" cxnId="{6058DB8D-FF36-409E-A3B3-0F6A48AE9E3D}">
      <dgm:prSet/>
      <dgm:spPr/>
      <dgm:t>
        <a:bodyPr/>
        <a:lstStyle/>
        <a:p>
          <a:endParaRPr lang="es-ES"/>
        </a:p>
      </dgm:t>
    </dgm:pt>
    <dgm:pt modelId="{0157A0D5-CAB3-4484-9152-94F20E5600DF}" type="sibTrans" cxnId="{6058DB8D-FF36-409E-A3B3-0F6A48AE9E3D}">
      <dgm:prSet/>
      <dgm:spPr>
        <a:solidFill>
          <a:srgbClr val="C00000"/>
        </a:solidFill>
        <a:ln w="28575">
          <a:solidFill>
            <a:schemeClr val="accent1"/>
          </a:solidFill>
        </a:ln>
      </dgm:spPr>
      <dgm:t>
        <a:bodyPr/>
        <a:lstStyle/>
        <a:p>
          <a:endParaRPr lang="es-ES" sz="1100" dirty="0">
            <a:solidFill>
              <a:schemeClr val="bg1"/>
            </a:solidFill>
            <a:latin typeface="+mn-lt"/>
          </a:endParaRPr>
        </a:p>
      </dgm:t>
    </dgm:pt>
    <dgm:pt modelId="{63B5DE1B-C94E-4852-AB2E-3EECC3307BE4}">
      <dgm:prSet phldrT="[Texto]" custT="1"/>
      <dgm:spPr>
        <a:solidFill>
          <a:srgbClr val="C00000"/>
        </a:solidFill>
        <a:ln w="28575">
          <a:solidFill>
            <a:schemeClr val="bg1"/>
          </a:solidFill>
        </a:ln>
      </dgm:spPr>
      <dgm:t>
        <a:bodyPr/>
        <a:lstStyle/>
        <a:p>
          <a:pPr algn="ctr"/>
          <a:r>
            <a:rPr lang="es-ES" sz="1400" b="1" i="1" u="sng" dirty="0" smtClean="0"/>
            <a:t>Outsorcing: </a:t>
          </a:r>
          <a:r>
            <a:rPr lang="es-ES" sz="1400" b="1" i="1" u="none" dirty="0" smtClean="0"/>
            <a:t>mantenimiento de instalaciones Internet (red pública) Intranet (red privada) </a:t>
          </a:r>
          <a:endParaRPr lang="es-ES" sz="1400" b="1" i="1" u="sng" dirty="0"/>
        </a:p>
      </dgm:t>
    </dgm:pt>
    <dgm:pt modelId="{3589A651-3DDE-47CB-9241-79EB63C0F7AB}" type="parTrans" cxnId="{FFA0A72B-3640-4B31-AA9B-575013BAA5BE}">
      <dgm:prSet/>
      <dgm:spPr/>
      <dgm:t>
        <a:bodyPr/>
        <a:lstStyle/>
        <a:p>
          <a:endParaRPr lang="es-ES"/>
        </a:p>
      </dgm:t>
    </dgm:pt>
    <dgm:pt modelId="{958D44A6-A43D-4B77-91FB-2AB40F7DDE31}" type="sibTrans" cxnId="{FFA0A72B-3640-4B31-AA9B-575013BAA5BE}">
      <dgm:prSet/>
      <dgm:spPr>
        <a:solidFill>
          <a:srgbClr val="C00000"/>
        </a:solidFill>
        <a:ln w="28575">
          <a:solidFill>
            <a:schemeClr val="accent1"/>
          </a:solidFill>
        </a:ln>
      </dgm:spPr>
      <dgm:t>
        <a:bodyPr/>
        <a:lstStyle/>
        <a:p>
          <a:endParaRPr lang="es-ES" sz="1100" dirty="0">
            <a:solidFill>
              <a:schemeClr val="bg1"/>
            </a:solidFill>
            <a:latin typeface="+mn-lt"/>
          </a:endParaRPr>
        </a:p>
      </dgm:t>
    </dgm:pt>
    <dgm:pt modelId="{F1C4AA08-9E41-4C8A-BDE8-C07EC63B5978}">
      <dgm:prSet custT="1"/>
      <dgm:spPr>
        <a:solidFill>
          <a:srgbClr val="C00000"/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es-ES" sz="1400" b="1" i="1" u="sng" dirty="0" smtClean="0">
              <a:solidFill>
                <a:schemeClr val="tx1"/>
              </a:solidFill>
              <a:latin typeface="+mn-lt"/>
            </a:rPr>
            <a:t>Flexibilidad laboral:</a:t>
          </a:r>
          <a:r>
            <a:rPr lang="es-ES" sz="1400" b="1" i="1" dirty="0" smtClean="0">
              <a:solidFill>
                <a:schemeClr val="tx1"/>
              </a:solidFill>
              <a:latin typeface="+mn-lt"/>
            </a:rPr>
            <a:t> contratos temporales para los nuevos empleados, contratos fijos e indefinidos para los que llevan más tiempo</a:t>
          </a:r>
          <a:endParaRPr lang="es-ES" sz="1400" b="1" i="1" u="sng" dirty="0">
            <a:solidFill>
              <a:schemeClr val="tx1"/>
            </a:solidFill>
            <a:latin typeface="+mn-lt"/>
          </a:endParaRPr>
        </a:p>
      </dgm:t>
    </dgm:pt>
    <dgm:pt modelId="{89C9EDBB-3A72-4B5E-92C7-D961F201491D}" type="parTrans" cxnId="{5FCCC81A-5385-4321-97BD-82B2224B9C9E}">
      <dgm:prSet/>
      <dgm:spPr/>
      <dgm:t>
        <a:bodyPr/>
        <a:lstStyle/>
        <a:p>
          <a:endParaRPr lang="es-ES"/>
        </a:p>
      </dgm:t>
    </dgm:pt>
    <dgm:pt modelId="{AC5BD2CB-0BEB-4809-987D-F13FB6AAD2DE}" type="sibTrans" cxnId="{5FCCC81A-5385-4321-97BD-82B2224B9C9E}">
      <dgm:prSet/>
      <dgm:spPr>
        <a:solidFill>
          <a:srgbClr val="C00000"/>
        </a:solidFill>
        <a:ln w="28575">
          <a:solidFill>
            <a:schemeClr val="accent1"/>
          </a:solidFill>
        </a:ln>
      </dgm:spPr>
      <dgm:t>
        <a:bodyPr/>
        <a:lstStyle/>
        <a:p>
          <a:endParaRPr lang="es-ES" sz="1100" dirty="0">
            <a:solidFill>
              <a:schemeClr val="bg1"/>
            </a:solidFill>
            <a:latin typeface="+mn-lt"/>
          </a:endParaRPr>
        </a:p>
      </dgm:t>
    </dgm:pt>
    <dgm:pt modelId="{79FAAF2B-AE8E-4452-8EA2-C79F1014E4B9}" type="pres">
      <dgm:prSet presAssocID="{A3D18E27-4E97-4EA7-B369-A56CB5C19E1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11CD90B-B61A-45B2-BECE-F34A9CC06383}" type="pres">
      <dgm:prSet presAssocID="{700ED880-AE4E-42C9-BD2F-91DBD0ED66BA}" presName="centerShape" presStyleLbl="node0" presStyleIdx="0" presStyleCnt="1" custScaleX="74862" custScaleY="56258" custLinFactNeighborX="6942" custLinFactNeighborY="-1529"/>
      <dgm:spPr/>
      <dgm:t>
        <a:bodyPr/>
        <a:lstStyle/>
        <a:p>
          <a:endParaRPr lang="es-ES"/>
        </a:p>
      </dgm:t>
    </dgm:pt>
    <dgm:pt modelId="{18FF067B-AA8A-4FF0-8EB7-83EF385FC08A}" type="pres">
      <dgm:prSet presAssocID="{F1C4AA08-9E41-4C8A-BDE8-C07EC63B5978}" presName="node" presStyleLbl="node1" presStyleIdx="0" presStyleCnt="3" custScaleX="149800" custScaleY="136965" custRadScaleRad="91387" custRadScaleInc="114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9846FD-B42C-406B-BE07-86A731E2DCAC}" type="pres">
      <dgm:prSet presAssocID="{F1C4AA08-9E41-4C8A-BDE8-C07EC63B5978}" presName="dummy" presStyleCnt="0"/>
      <dgm:spPr/>
      <dgm:t>
        <a:bodyPr/>
        <a:lstStyle/>
        <a:p>
          <a:endParaRPr lang="es-ES"/>
        </a:p>
      </dgm:t>
    </dgm:pt>
    <dgm:pt modelId="{8C906DAF-35C0-463B-B525-F987098FE6B6}" type="pres">
      <dgm:prSet presAssocID="{AC5BD2CB-0BEB-4809-987D-F13FB6AAD2DE}" presName="sibTrans" presStyleLbl="sibTrans2D1" presStyleIdx="0" presStyleCnt="3"/>
      <dgm:spPr/>
      <dgm:t>
        <a:bodyPr/>
        <a:lstStyle/>
        <a:p>
          <a:endParaRPr lang="es-ES"/>
        </a:p>
      </dgm:t>
    </dgm:pt>
    <dgm:pt modelId="{96D98F5F-C711-4397-BEF8-21A92415AC9A}" type="pres">
      <dgm:prSet presAssocID="{63B5DE1B-C94E-4852-AB2E-3EECC3307BE4}" presName="node" presStyleLbl="node1" presStyleIdx="1" presStyleCnt="3" custScaleX="153846" custScaleY="133766" custRadScaleRad="107103" custRadScaleInc="-140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D374D1-F8DD-4399-9233-9F56EC748675}" type="pres">
      <dgm:prSet presAssocID="{63B5DE1B-C94E-4852-AB2E-3EECC3307BE4}" presName="dummy" presStyleCnt="0"/>
      <dgm:spPr/>
      <dgm:t>
        <a:bodyPr/>
        <a:lstStyle/>
        <a:p>
          <a:endParaRPr lang="es-ES"/>
        </a:p>
      </dgm:t>
    </dgm:pt>
    <dgm:pt modelId="{0E8B0FEE-07AE-4F05-A257-B05BDF2337BA}" type="pres">
      <dgm:prSet presAssocID="{958D44A6-A43D-4B77-91FB-2AB40F7DDE31}" presName="sibTrans" presStyleLbl="sibTrans2D1" presStyleIdx="1" presStyleCnt="3"/>
      <dgm:spPr/>
      <dgm:t>
        <a:bodyPr/>
        <a:lstStyle/>
        <a:p>
          <a:endParaRPr lang="es-ES"/>
        </a:p>
      </dgm:t>
    </dgm:pt>
    <dgm:pt modelId="{8C924F36-A4C3-4602-93A9-D5A83C7D792A}" type="pres">
      <dgm:prSet presAssocID="{F000C062-E1B9-4FB5-9B8F-D358EC541A82}" presName="node" presStyleLbl="node1" presStyleIdx="2" presStyleCnt="3" custScaleX="157896" custScaleY="136817" custRadScaleRad="89576" custRadScaleInc="463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849489-A501-4A74-B1C2-12A3A487D372}" type="pres">
      <dgm:prSet presAssocID="{F000C062-E1B9-4FB5-9B8F-D358EC541A82}" presName="dummy" presStyleCnt="0"/>
      <dgm:spPr/>
      <dgm:t>
        <a:bodyPr/>
        <a:lstStyle/>
        <a:p>
          <a:endParaRPr lang="es-ES"/>
        </a:p>
      </dgm:t>
    </dgm:pt>
    <dgm:pt modelId="{F3F47C0C-123D-4EFB-B13D-A30C12B71A6A}" type="pres">
      <dgm:prSet presAssocID="{0157A0D5-CAB3-4484-9152-94F20E5600DF}" presName="sibTrans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5FCCC81A-5385-4321-97BD-82B2224B9C9E}" srcId="{700ED880-AE4E-42C9-BD2F-91DBD0ED66BA}" destId="{F1C4AA08-9E41-4C8A-BDE8-C07EC63B5978}" srcOrd="0" destOrd="0" parTransId="{89C9EDBB-3A72-4B5E-92C7-D961F201491D}" sibTransId="{AC5BD2CB-0BEB-4809-987D-F13FB6AAD2DE}"/>
    <dgm:cxn modelId="{C2AD499D-7A09-46C7-B702-3C1A6AC8AFD5}" type="presOf" srcId="{958D44A6-A43D-4B77-91FB-2AB40F7DDE31}" destId="{0E8B0FEE-07AE-4F05-A257-B05BDF2337BA}" srcOrd="0" destOrd="0" presId="urn:microsoft.com/office/officeart/2005/8/layout/radial6"/>
    <dgm:cxn modelId="{EB6CC39B-FDD1-4441-AF2E-868C351C9068}" type="presOf" srcId="{A3D18E27-4E97-4EA7-B369-A56CB5C19E10}" destId="{79FAAF2B-AE8E-4452-8EA2-C79F1014E4B9}" srcOrd="0" destOrd="0" presId="urn:microsoft.com/office/officeart/2005/8/layout/radial6"/>
    <dgm:cxn modelId="{FFA0A72B-3640-4B31-AA9B-575013BAA5BE}" srcId="{700ED880-AE4E-42C9-BD2F-91DBD0ED66BA}" destId="{63B5DE1B-C94E-4852-AB2E-3EECC3307BE4}" srcOrd="1" destOrd="0" parTransId="{3589A651-3DDE-47CB-9241-79EB63C0F7AB}" sibTransId="{958D44A6-A43D-4B77-91FB-2AB40F7DDE31}"/>
    <dgm:cxn modelId="{FB1D3860-6FD5-4708-8021-1AE108A11FD3}" type="presOf" srcId="{F000C062-E1B9-4FB5-9B8F-D358EC541A82}" destId="{8C924F36-A4C3-4602-93A9-D5A83C7D792A}" srcOrd="0" destOrd="0" presId="urn:microsoft.com/office/officeart/2005/8/layout/radial6"/>
    <dgm:cxn modelId="{098AF4FE-1D93-4D6B-AF13-83102E12617A}" type="presOf" srcId="{AC5BD2CB-0BEB-4809-987D-F13FB6AAD2DE}" destId="{8C906DAF-35C0-463B-B525-F987098FE6B6}" srcOrd="0" destOrd="0" presId="urn:microsoft.com/office/officeart/2005/8/layout/radial6"/>
    <dgm:cxn modelId="{BDB26A02-75C7-4058-AA98-DF7BFD51C7C7}" type="presOf" srcId="{700ED880-AE4E-42C9-BD2F-91DBD0ED66BA}" destId="{311CD90B-B61A-45B2-BECE-F34A9CC06383}" srcOrd="0" destOrd="0" presId="urn:microsoft.com/office/officeart/2005/8/layout/radial6"/>
    <dgm:cxn modelId="{6F6163C4-BE03-4706-A64C-BB15F17BBAA9}" type="presOf" srcId="{F1C4AA08-9E41-4C8A-BDE8-C07EC63B5978}" destId="{18FF067B-AA8A-4FF0-8EB7-83EF385FC08A}" srcOrd="0" destOrd="0" presId="urn:microsoft.com/office/officeart/2005/8/layout/radial6"/>
    <dgm:cxn modelId="{22558DF1-DF14-4BF3-A7E0-E86A47CD734A}" type="presOf" srcId="{63B5DE1B-C94E-4852-AB2E-3EECC3307BE4}" destId="{96D98F5F-C711-4397-BEF8-21A92415AC9A}" srcOrd="0" destOrd="0" presId="urn:microsoft.com/office/officeart/2005/8/layout/radial6"/>
    <dgm:cxn modelId="{1A476B64-8189-4462-8BFF-8C3EC0A5F5CD}" type="presOf" srcId="{0157A0D5-CAB3-4484-9152-94F20E5600DF}" destId="{F3F47C0C-123D-4EFB-B13D-A30C12B71A6A}" srcOrd="0" destOrd="0" presId="urn:microsoft.com/office/officeart/2005/8/layout/radial6"/>
    <dgm:cxn modelId="{C69BDE3D-74B4-4837-9CF4-3752D6F4E014}" srcId="{A3D18E27-4E97-4EA7-B369-A56CB5C19E10}" destId="{700ED880-AE4E-42C9-BD2F-91DBD0ED66BA}" srcOrd="0" destOrd="0" parTransId="{FEF7C573-2C8A-4555-8412-81174A56314F}" sibTransId="{F3F29A56-B47A-43E6-A9E2-A9DF12053122}"/>
    <dgm:cxn modelId="{6058DB8D-FF36-409E-A3B3-0F6A48AE9E3D}" srcId="{700ED880-AE4E-42C9-BD2F-91DBD0ED66BA}" destId="{F000C062-E1B9-4FB5-9B8F-D358EC541A82}" srcOrd="2" destOrd="0" parTransId="{40CF7C04-4343-46C3-B3AA-4B5BD2FF74A7}" sibTransId="{0157A0D5-CAB3-4484-9152-94F20E5600DF}"/>
    <dgm:cxn modelId="{7562BDC3-A94E-411F-9779-C1F8A1AE8760}" type="presParOf" srcId="{79FAAF2B-AE8E-4452-8EA2-C79F1014E4B9}" destId="{311CD90B-B61A-45B2-BECE-F34A9CC06383}" srcOrd="0" destOrd="0" presId="urn:microsoft.com/office/officeart/2005/8/layout/radial6"/>
    <dgm:cxn modelId="{7BAA5FF8-A0B9-4B7F-9865-933C8EFE779D}" type="presParOf" srcId="{79FAAF2B-AE8E-4452-8EA2-C79F1014E4B9}" destId="{18FF067B-AA8A-4FF0-8EB7-83EF385FC08A}" srcOrd="1" destOrd="0" presId="urn:microsoft.com/office/officeart/2005/8/layout/radial6"/>
    <dgm:cxn modelId="{4A37E551-6ED3-4B9B-975F-8A1C4913A849}" type="presParOf" srcId="{79FAAF2B-AE8E-4452-8EA2-C79F1014E4B9}" destId="{1E9846FD-B42C-406B-BE07-86A731E2DCAC}" srcOrd="2" destOrd="0" presId="urn:microsoft.com/office/officeart/2005/8/layout/radial6"/>
    <dgm:cxn modelId="{CFDAD675-4A51-41DB-9B1E-70BA3B14E98D}" type="presParOf" srcId="{79FAAF2B-AE8E-4452-8EA2-C79F1014E4B9}" destId="{8C906DAF-35C0-463B-B525-F987098FE6B6}" srcOrd="3" destOrd="0" presId="urn:microsoft.com/office/officeart/2005/8/layout/radial6"/>
    <dgm:cxn modelId="{B6662BEF-8CEB-44F6-9607-A74A5D6AD854}" type="presParOf" srcId="{79FAAF2B-AE8E-4452-8EA2-C79F1014E4B9}" destId="{96D98F5F-C711-4397-BEF8-21A92415AC9A}" srcOrd="4" destOrd="0" presId="urn:microsoft.com/office/officeart/2005/8/layout/radial6"/>
    <dgm:cxn modelId="{22CEF2CF-E775-48C1-97EB-946FE2676AC5}" type="presParOf" srcId="{79FAAF2B-AE8E-4452-8EA2-C79F1014E4B9}" destId="{8AD374D1-F8DD-4399-9233-9F56EC748675}" srcOrd="5" destOrd="0" presId="urn:microsoft.com/office/officeart/2005/8/layout/radial6"/>
    <dgm:cxn modelId="{67668908-755F-4F55-A86A-8DDC2F2CC061}" type="presParOf" srcId="{79FAAF2B-AE8E-4452-8EA2-C79F1014E4B9}" destId="{0E8B0FEE-07AE-4F05-A257-B05BDF2337BA}" srcOrd="6" destOrd="0" presId="urn:microsoft.com/office/officeart/2005/8/layout/radial6"/>
    <dgm:cxn modelId="{16514014-5750-46AC-94EB-2B30B1378CC8}" type="presParOf" srcId="{79FAAF2B-AE8E-4452-8EA2-C79F1014E4B9}" destId="{8C924F36-A4C3-4602-93A9-D5A83C7D792A}" srcOrd="7" destOrd="0" presId="urn:microsoft.com/office/officeart/2005/8/layout/radial6"/>
    <dgm:cxn modelId="{F6B52DA4-AFDD-4C27-BAC3-DB3298EF16DA}" type="presParOf" srcId="{79FAAF2B-AE8E-4452-8EA2-C79F1014E4B9}" destId="{42849489-A501-4A74-B1C2-12A3A487D372}" srcOrd="8" destOrd="0" presId="urn:microsoft.com/office/officeart/2005/8/layout/radial6"/>
    <dgm:cxn modelId="{5DA04227-8182-4F46-82CA-890299A11FE6}" type="presParOf" srcId="{79FAAF2B-AE8E-4452-8EA2-C79F1014E4B9}" destId="{F3F47C0C-123D-4EFB-B13D-A30C12B71A6A}" srcOrd="9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AAF47B-FA59-4065-B343-C0D2A4C7BCDE}" type="doc">
      <dgm:prSet loTypeId="urn:microsoft.com/office/officeart/2005/8/layout/hList6" loCatId="list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7A279D1-1A15-463C-A03F-BDAA07DC5D09}">
      <dgm:prSet phldrT="[Texto]" custT="1"/>
      <dgm:spPr>
        <a:solidFill>
          <a:srgbClr val="C00000"/>
        </a:solidFill>
      </dgm:spPr>
      <dgm:t>
        <a:bodyPr/>
        <a:lstStyle/>
        <a:p>
          <a:pPr algn="just"/>
          <a:r>
            <a:rPr lang="es-ES" sz="1300" b="1" u="sng" dirty="0" smtClean="0">
              <a:latin typeface="Arial" charset="0"/>
            </a:rPr>
            <a:t>LIDERAZGO EN COSTES:</a:t>
          </a:r>
        </a:p>
        <a:p>
          <a:pPr algn="just"/>
          <a:r>
            <a:rPr lang="es-ES" sz="1300" dirty="0" smtClean="0">
              <a:latin typeface="Arial" charset="0"/>
            </a:rPr>
            <a:t>Ebanistería arenas busca para sus clientes una mejor calidad, un diseño clásico, con una línea personalista e inconfundible, hacen de sus proyectos una realidad, valorando sus clientes la belleza y alto nivel de sus acabados siempre al mejor precio posible. </a:t>
          </a:r>
          <a:endParaRPr lang="es-ES" sz="1300" dirty="0"/>
        </a:p>
      </dgm:t>
    </dgm:pt>
    <dgm:pt modelId="{6102F413-546E-4600-ADB1-11E24F48EC53}" type="parTrans" cxnId="{118667AF-BF30-43BA-93D1-CB7DA3912326}">
      <dgm:prSet/>
      <dgm:spPr/>
      <dgm:t>
        <a:bodyPr/>
        <a:lstStyle/>
        <a:p>
          <a:endParaRPr lang="es-ES"/>
        </a:p>
      </dgm:t>
    </dgm:pt>
    <dgm:pt modelId="{3D4F2AEE-0E30-4480-9AFB-06FFFD7AE57E}" type="sibTrans" cxnId="{118667AF-BF30-43BA-93D1-CB7DA3912326}">
      <dgm:prSet/>
      <dgm:spPr/>
      <dgm:t>
        <a:bodyPr/>
        <a:lstStyle/>
        <a:p>
          <a:endParaRPr lang="es-ES"/>
        </a:p>
      </dgm:t>
    </dgm:pt>
    <dgm:pt modelId="{722245BE-95AC-468F-856F-C5691B461AC7}">
      <dgm:prSet phldrT="[Texto]" custT="1"/>
      <dgm:spPr>
        <a:solidFill>
          <a:srgbClr val="C00000"/>
        </a:solidFill>
      </dgm:spPr>
      <dgm:t>
        <a:bodyPr/>
        <a:lstStyle/>
        <a:p>
          <a:pPr algn="just"/>
          <a:r>
            <a:rPr lang="es-ES" sz="1300" b="1" u="sng" dirty="0" smtClean="0">
              <a:latin typeface="Arial" charset="0"/>
            </a:rPr>
            <a:t>RECURSOS HUMANOS:</a:t>
          </a:r>
        </a:p>
        <a:p>
          <a:pPr algn="just"/>
          <a:r>
            <a:rPr lang="es-ES" sz="1300" dirty="0" smtClean="0">
              <a:latin typeface="Arial" charset="0"/>
            </a:rPr>
            <a:t>Compromiso del personal</a:t>
          </a:r>
        </a:p>
        <a:p>
          <a:pPr algn="just"/>
          <a:r>
            <a:rPr lang="es-ES" sz="1300" dirty="0" smtClean="0">
              <a:latin typeface="Arial" charset="0"/>
            </a:rPr>
            <a:t>Identificación con la cultura, objetivos y valores de la empresa</a:t>
          </a:r>
        </a:p>
        <a:p>
          <a:pPr algn="just"/>
          <a:r>
            <a:rPr lang="es-ES" sz="1300" dirty="0" smtClean="0">
              <a:latin typeface="Arial" charset="0"/>
            </a:rPr>
            <a:t>Formación </a:t>
          </a:r>
        </a:p>
        <a:p>
          <a:pPr algn="just"/>
          <a:r>
            <a:rPr lang="es-ES" sz="1300" dirty="0" smtClean="0">
              <a:latin typeface="Arial" charset="0"/>
            </a:rPr>
            <a:t>Motivación </a:t>
          </a:r>
        </a:p>
        <a:p>
          <a:pPr algn="just"/>
          <a:r>
            <a:rPr lang="es-ES" sz="1300" dirty="0" smtClean="0">
              <a:latin typeface="Arial" charset="0"/>
            </a:rPr>
            <a:t>Trabajo en equipo</a:t>
          </a:r>
        </a:p>
        <a:p>
          <a:pPr algn="just"/>
          <a:r>
            <a:rPr lang="es-ES" sz="1300" dirty="0" smtClean="0">
              <a:latin typeface="Arial" charset="0"/>
            </a:rPr>
            <a:t>Ambiente laboral óptimo</a:t>
          </a:r>
        </a:p>
        <a:p>
          <a:pPr algn="just"/>
          <a:endParaRPr lang="es-ES" sz="1300" u="sng" dirty="0" smtClean="0">
            <a:latin typeface="Arial" charset="0"/>
          </a:endParaRPr>
        </a:p>
        <a:p>
          <a:pPr algn="just"/>
          <a:r>
            <a:rPr lang="es-ES" sz="1300" b="1" u="sng" dirty="0" smtClean="0">
              <a:latin typeface="Arial" charset="0"/>
            </a:rPr>
            <a:t>NECESIDADES DEL CLIENTE:</a:t>
          </a:r>
        </a:p>
        <a:p>
          <a:pPr algn="just"/>
          <a:r>
            <a:rPr lang="es-ES" sz="1300" dirty="0" smtClean="0">
              <a:latin typeface="Arial" charset="0"/>
            </a:rPr>
            <a:t>Continua atención </a:t>
          </a:r>
        </a:p>
        <a:p>
          <a:pPr algn="just"/>
          <a:r>
            <a:rPr lang="es-ES" sz="1300" dirty="0" smtClean="0">
              <a:latin typeface="Arial" charset="0"/>
            </a:rPr>
            <a:t>Equipo adecuado</a:t>
          </a:r>
        </a:p>
        <a:p>
          <a:pPr algn="just"/>
          <a:r>
            <a:rPr lang="es-ES" sz="1300" dirty="0" smtClean="0">
              <a:latin typeface="Arial" charset="0"/>
            </a:rPr>
            <a:t>Disponibilidad de un buen servicio</a:t>
          </a:r>
        </a:p>
        <a:p>
          <a:pPr algn="just"/>
          <a:r>
            <a:rPr lang="es-ES" sz="1300" dirty="0" smtClean="0">
              <a:latin typeface="Arial" charset="0"/>
            </a:rPr>
            <a:t>Personal cualificado</a:t>
          </a:r>
        </a:p>
        <a:p>
          <a:pPr algn="just"/>
          <a:r>
            <a:rPr lang="es-ES" sz="1300" dirty="0" smtClean="0">
              <a:latin typeface="Arial" charset="0"/>
            </a:rPr>
            <a:t>Máxima calidad</a:t>
          </a:r>
        </a:p>
        <a:p>
          <a:pPr algn="just"/>
          <a:r>
            <a:rPr lang="es-ES" sz="1300" dirty="0" smtClean="0">
              <a:latin typeface="Arial" charset="0"/>
            </a:rPr>
            <a:t>Trato personalizado</a:t>
          </a:r>
          <a:endParaRPr lang="es-ES" sz="1300" dirty="0"/>
        </a:p>
      </dgm:t>
    </dgm:pt>
    <dgm:pt modelId="{64B9ABC6-53BC-4898-9D40-0B02CD8D3566}" type="parTrans" cxnId="{83C184C4-DA7D-4A6B-BC32-C266A4861FD4}">
      <dgm:prSet/>
      <dgm:spPr/>
      <dgm:t>
        <a:bodyPr/>
        <a:lstStyle/>
        <a:p>
          <a:endParaRPr lang="es-ES"/>
        </a:p>
      </dgm:t>
    </dgm:pt>
    <dgm:pt modelId="{455BD562-0054-4E40-B941-E028678FAA92}" type="sibTrans" cxnId="{83C184C4-DA7D-4A6B-BC32-C266A4861FD4}">
      <dgm:prSet/>
      <dgm:spPr/>
      <dgm:t>
        <a:bodyPr/>
        <a:lstStyle/>
        <a:p>
          <a:endParaRPr lang="es-ES"/>
        </a:p>
      </dgm:t>
    </dgm:pt>
    <dgm:pt modelId="{60B8FBA6-9BFB-4913-89E8-3E7B36ED8FC9}">
      <dgm:prSet phldrT="[Texto]" custT="1"/>
      <dgm:spPr>
        <a:solidFill>
          <a:srgbClr val="C00000"/>
        </a:solidFill>
      </dgm:spPr>
      <dgm:t>
        <a:bodyPr/>
        <a:lstStyle/>
        <a:p>
          <a:r>
            <a:rPr lang="es-ES" sz="1300" b="1" u="sng" dirty="0" smtClean="0">
              <a:latin typeface="Arial" charset="0"/>
            </a:rPr>
            <a:t>ANALISTA CON INNOVACIÓN</a:t>
          </a:r>
          <a:r>
            <a:rPr lang="es-ES" sz="1300" u="sng" dirty="0" smtClean="0">
              <a:latin typeface="Arial" charset="0"/>
            </a:rPr>
            <a:t>:</a:t>
          </a:r>
        </a:p>
        <a:p>
          <a:r>
            <a:rPr lang="es-ES" sz="1300" dirty="0" smtClean="0">
              <a:latin typeface="Arial" charset="0"/>
            </a:rPr>
            <a:t>Es una empresa que tiene un área innovadora y un área defensiva. </a:t>
          </a:r>
        </a:p>
        <a:p>
          <a:r>
            <a:rPr lang="es-ES" sz="1300" dirty="0" smtClean="0">
              <a:latin typeface="Arial" charset="0"/>
            </a:rPr>
            <a:t>Es innovadora porque se introduce en nuevos mercados, como la venta de nuevos productos, así como introducir posibilidades de negocio, haciendo que ebanistería arenas sea un sinónimo de arte clásico, adaptado a nuestros días, </a:t>
          </a:r>
        </a:p>
        <a:p>
          <a:r>
            <a:rPr lang="es-ES" sz="1300" dirty="0" smtClean="0">
              <a:latin typeface="Arial" charset="0"/>
            </a:rPr>
            <a:t>Es defensiva ya que sigue consolidando sus productos de artesanía . Al mismo tiempo en este campo también son innovadores ya que buscan diseños nuevos para el gusto de sus consumidores.</a:t>
          </a:r>
          <a:endParaRPr lang="es-ES" sz="1300" dirty="0"/>
        </a:p>
      </dgm:t>
    </dgm:pt>
    <dgm:pt modelId="{C4A96123-A70B-4340-86C5-4F19445FC41B}" type="parTrans" cxnId="{550C1ECF-2E3E-468C-ABA3-8205CCE78964}">
      <dgm:prSet/>
      <dgm:spPr/>
      <dgm:t>
        <a:bodyPr/>
        <a:lstStyle/>
        <a:p>
          <a:endParaRPr lang="es-ES"/>
        </a:p>
      </dgm:t>
    </dgm:pt>
    <dgm:pt modelId="{41D44DD8-6632-431B-8C2E-7189BB43B9DC}" type="sibTrans" cxnId="{550C1ECF-2E3E-468C-ABA3-8205CCE78964}">
      <dgm:prSet/>
      <dgm:spPr/>
      <dgm:t>
        <a:bodyPr/>
        <a:lstStyle/>
        <a:p>
          <a:endParaRPr lang="es-ES"/>
        </a:p>
      </dgm:t>
    </dgm:pt>
    <dgm:pt modelId="{2F7848C0-8F8F-4A25-85B9-2E199E9795B1}" type="pres">
      <dgm:prSet presAssocID="{19AAF47B-FA59-4065-B343-C0D2A4C7BCD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0FF9F5D-5ECB-4467-BCE4-B5F9CF299967}" type="pres">
      <dgm:prSet presAssocID="{B7A279D1-1A15-463C-A03F-BDAA07DC5D09}" presName="node" presStyleLbl="node1" presStyleIdx="0" presStyleCnt="3" custScaleY="7826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7F9A98-FBE1-4C5E-8554-08BD67E3EB81}" type="pres">
      <dgm:prSet presAssocID="{3D4F2AEE-0E30-4480-9AFB-06FFFD7AE57E}" presName="sibTrans" presStyleCnt="0"/>
      <dgm:spPr/>
      <dgm:t>
        <a:bodyPr/>
        <a:lstStyle/>
        <a:p>
          <a:endParaRPr lang="es-ES"/>
        </a:p>
      </dgm:t>
    </dgm:pt>
    <dgm:pt modelId="{21744CC5-C783-4B60-B916-23AFF490CC92}" type="pres">
      <dgm:prSet presAssocID="{722245BE-95AC-468F-856F-C5691B461AC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8F76F3-FAB7-4B07-9129-1A5677E6BF78}" type="pres">
      <dgm:prSet presAssocID="{455BD562-0054-4E40-B941-E028678FAA92}" presName="sibTrans" presStyleCnt="0"/>
      <dgm:spPr/>
      <dgm:t>
        <a:bodyPr/>
        <a:lstStyle/>
        <a:p>
          <a:endParaRPr lang="es-ES"/>
        </a:p>
      </dgm:t>
    </dgm:pt>
    <dgm:pt modelId="{AD03312D-ADB4-4CAA-8EBA-CA952F23B035}" type="pres">
      <dgm:prSet presAssocID="{60B8FBA6-9BFB-4913-89E8-3E7B36ED8FC9}" presName="node" presStyleLbl="node1" presStyleIdx="2" presStyleCnt="3" custLinFactX="1349" custLinFactNeighborX="100000" custLinFactNeighborY="-326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C5AEEDB-9FE3-4158-8D89-2A67599BE855}" type="presOf" srcId="{19AAF47B-FA59-4065-B343-C0D2A4C7BCDE}" destId="{2F7848C0-8F8F-4A25-85B9-2E199E9795B1}" srcOrd="0" destOrd="0" presId="urn:microsoft.com/office/officeart/2005/8/layout/hList6"/>
    <dgm:cxn modelId="{83C184C4-DA7D-4A6B-BC32-C266A4861FD4}" srcId="{19AAF47B-FA59-4065-B343-C0D2A4C7BCDE}" destId="{722245BE-95AC-468F-856F-C5691B461AC7}" srcOrd="1" destOrd="0" parTransId="{64B9ABC6-53BC-4898-9D40-0B02CD8D3566}" sibTransId="{455BD562-0054-4E40-B941-E028678FAA92}"/>
    <dgm:cxn modelId="{8AC331DA-1362-4D00-8EC8-945DCB9247C0}" type="presOf" srcId="{B7A279D1-1A15-463C-A03F-BDAA07DC5D09}" destId="{60FF9F5D-5ECB-4467-BCE4-B5F9CF299967}" srcOrd="0" destOrd="0" presId="urn:microsoft.com/office/officeart/2005/8/layout/hList6"/>
    <dgm:cxn modelId="{179E19D4-411E-4306-9685-9E70EA90A050}" type="presOf" srcId="{60B8FBA6-9BFB-4913-89E8-3E7B36ED8FC9}" destId="{AD03312D-ADB4-4CAA-8EBA-CA952F23B035}" srcOrd="0" destOrd="0" presId="urn:microsoft.com/office/officeart/2005/8/layout/hList6"/>
    <dgm:cxn modelId="{51BAB936-592F-41D0-BFF5-6AEDB03BAC17}" type="presOf" srcId="{722245BE-95AC-468F-856F-C5691B461AC7}" destId="{21744CC5-C783-4B60-B916-23AFF490CC92}" srcOrd="0" destOrd="0" presId="urn:microsoft.com/office/officeart/2005/8/layout/hList6"/>
    <dgm:cxn modelId="{550C1ECF-2E3E-468C-ABA3-8205CCE78964}" srcId="{19AAF47B-FA59-4065-B343-C0D2A4C7BCDE}" destId="{60B8FBA6-9BFB-4913-89E8-3E7B36ED8FC9}" srcOrd="2" destOrd="0" parTransId="{C4A96123-A70B-4340-86C5-4F19445FC41B}" sibTransId="{41D44DD8-6632-431B-8C2E-7189BB43B9DC}"/>
    <dgm:cxn modelId="{118667AF-BF30-43BA-93D1-CB7DA3912326}" srcId="{19AAF47B-FA59-4065-B343-C0D2A4C7BCDE}" destId="{B7A279D1-1A15-463C-A03F-BDAA07DC5D09}" srcOrd="0" destOrd="0" parTransId="{6102F413-546E-4600-ADB1-11E24F48EC53}" sibTransId="{3D4F2AEE-0E30-4480-9AFB-06FFFD7AE57E}"/>
    <dgm:cxn modelId="{ED34712C-F851-4522-8B33-4C2222ACAB04}" type="presParOf" srcId="{2F7848C0-8F8F-4A25-85B9-2E199E9795B1}" destId="{60FF9F5D-5ECB-4467-BCE4-B5F9CF299967}" srcOrd="0" destOrd="0" presId="urn:microsoft.com/office/officeart/2005/8/layout/hList6"/>
    <dgm:cxn modelId="{390F1A67-414B-4921-A6B4-8189479135D0}" type="presParOf" srcId="{2F7848C0-8F8F-4A25-85B9-2E199E9795B1}" destId="{537F9A98-FBE1-4C5E-8554-08BD67E3EB81}" srcOrd="1" destOrd="0" presId="urn:microsoft.com/office/officeart/2005/8/layout/hList6"/>
    <dgm:cxn modelId="{6A6E8F3A-5E73-49AB-B5AA-154A99284F0F}" type="presParOf" srcId="{2F7848C0-8F8F-4A25-85B9-2E199E9795B1}" destId="{21744CC5-C783-4B60-B916-23AFF490CC92}" srcOrd="2" destOrd="0" presId="urn:microsoft.com/office/officeart/2005/8/layout/hList6"/>
    <dgm:cxn modelId="{B0F45B3F-3189-4A80-8323-1084F4B3836F}" type="presParOf" srcId="{2F7848C0-8F8F-4A25-85B9-2E199E9795B1}" destId="{328F76F3-FAB7-4B07-9129-1A5677E6BF78}" srcOrd="3" destOrd="0" presId="urn:microsoft.com/office/officeart/2005/8/layout/hList6"/>
    <dgm:cxn modelId="{47ED0F9A-5786-474A-AE2A-1647308342C7}" type="presParOf" srcId="{2F7848C0-8F8F-4A25-85B9-2E199E9795B1}" destId="{AD03312D-ADB4-4CAA-8EBA-CA952F23B035}" srcOrd="4" destOrd="0" presId="urn:microsoft.com/office/officeart/2005/8/layout/h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48D9C4-58AD-4536-8522-EA6531800866}" type="doc">
      <dgm:prSet loTypeId="urn:microsoft.com/office/officeart/2005/8/layout/matrix2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C8545BF-68CF-4A4D-8AEA-4FB49998B9E7}">
      <dgm:prSet phldrT="[Texto]" custT="1"/>
      <dgm:spPr>
        <a:gradFill rotWithShape="0">
          <a:gsLst>
            <a:gs pos="0">
              <a:srgbClr val="FF0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40000" dist="23000" dir="5400000" rotWithShape="0">
            <a:srgbClr val="C00000">
              <a:alpha val="35000"/>
            </a:srgbClr>
          </a:outerShdw>
        </a:effectLst>
      </dgm:spPr>
      <dgm:t>
        <a:bodyPr anchor="t"/>
        <a:lstStyle/>
        <a:p>
          <a:pPr algn="l"/>
          <a:r>
            <a:rPr lang="es-ES" sz="1400" dirty="0" smtClean="0"/>
            <a:t>Se trata de una empresa de venta al público y  al por mayor. Se encarga del proceso productivo desde su inicio (selección de  la madera) hasta el fin con la colocación del mueble</a:t>
          </a:r>
          <a:r>
            <a:rPr lang="es-ES" sz="1200" dirty="0" smtClean="0"/>
            <a:t>. </a:t>
          </a:r>
        </a:p>
        <a:p>
          <a:pPr algn="l"/>
          <a:r>
            <a:rPr lang="es-ES" sz="6500" dirty="0" smtClean="0"/>
            <a:t> </a:t>
          </a:r>
          <a:endParaRPr lang="es-ES" sz="6500" dirty="0"/>
        </a:p>
      </dgm:t>
    </dgm:pt>
    <dgm:pt modelId="{C70505FA-9CA6-4E36-A249-97C2892D5106}" type="parTrans" cxnId="{A6F88DBD-7858-4706-92D7-4160491432A8}">
      <dgm:prSet/>
      <dgm:spPr/>
      <dgm:t>
        <a:bodyPr/>
        <a:lstStyle/>
        <a:p>
          <a:endParaRPr lang="es-ES"/>
        </a:p>
      </dgm:t>
    </dgm:pt>
    <dgm:pt modelId="{D3DEF1A7-BA4B-4901-9751-95CA5AE6CED1}" type="sibTrans" cxnId="{A6F88DBD-7858-4706-92D7-4160491432A8}">
      <dgm:prSet/>
      <dgm:spPr/>
      <dgm:t>
        <a:bodyPr/>
        <a:lstStyle/>
        <a:p>
          <a:endParaRPr lang="es-ES"/>
        </a:p>
      </dgm:t>
    </dgm:pt>
    <dgm:pt modelId="{E8E290ED-2379-4DD4-AC48-FDE1F818430C}">
      <dgm:prSet phldrT="[Texto]" custT="1"/>
      <dgm:spPr>
        <a:gradFill rotWithShape="0">
          <a:gsLst>
            <a:gs pos="0">
              <a:srgbClr val="FF0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s-ES" sz="1400" dirty="0" smtClean="0"/>
            <a:t>Su producción es específica para cada cliente. Tiene una producción en serie  de productos determinados</a:t>
          </a:r>
          <a:r>
            <a:rPr lang="es-ES" sz="1200" dirty="0" smtClean="0"/>
            <a:t>.</a:t>
          </a:r>
          <a:endParaRPr lang="es-ES" sz="1200" dirty="0"/>
        </a:p>
      </dgm:t>
    </dgm:pt>
    <dgm:pt modelId="{9573089C-6BFD-4A19-9846-22C58246912D}" type="parTrans" cxnId="{3CC11668-2759-4B71-9455-8632F1668D71}">
      <dgm:prSet/>
      <dgm:spPr/>
      <dgm:t>
        <a:bodyPr/>
        <a:lstStyle/>
        <a:p>
          <a:endParaRPr lang="es-ES"/>
        </a:p>
      </dgm:t>
    </dgm:pt>
    <dgm:pt modelId="{E7EA7B2A-86D6-46C2-AF66-32B93BE48F47}" type="sibTrans" cxnId="{3CC11668-2759-4B71-9455-8632F1668D71}">
      <dgm:prSet/>
      <dgm:spPr/>
      <dgm:t>
        <a:bodyPr/>
        <a:lstStyle/>
        <a:p>
          <a:endParaRPr lang="es-ES"/>
        </a:p>
      </dgm:t>
    </dgm:pt>
    <dgm:pt modelId="{09F95BE9-6401-43AC-9438-12EC3B58F228}">
      <dgm:prSet phldrT="[Texto]" custT="1"/>
      <dgm:spPr>
        <a:gradFill rotWithShape="0">
          <a:gsLst>
            <a:gs pos="0">
              <a:srgbClr val="FF0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40000" dist="23000" dir="5400000" rotWithShape="0">
            <a:srgbClr val="C00000">
              <a:alpha val="35000"/>
            </a:srgbClr>
          </a:outerShdw>
        </a:effectLst>
      </dgm:spPr>
      <dgm:t>
        <a:bodyPr/>
        <a:lstStyle/>
        <a:p>
          <a:r>
            <a:rPr lang="es-ES" sz="1200" dirty="0" smtClean="0"/>
            <a:t>Comercializa todo tipo de productos para la decoración del hogar.  Desde madera hasta materiales complementarios como vidriera artística, cristalería, mármoles junto con elementos ornamentales, telas, tapicerías…</a:t>
          </a:r>
          <a:endParaRPr lang="es-ES" sz="1200" dirty="0"/>
        </a:p>
      </dgm:t>
    </dgm:pt>
    <dgm:pt modelId="{27C63444-103C-4E7B-BE88-7C40DA6F23BA}" type="parTrans" cxnId="{AD11B67B-40AE-4688-8E6C-E265AC08D910}">
      <dgm:prSet/>
      <dgm:spPr/>
      <dgm:t>
        <a:bodyPr/>
        <a:lstStyle/>
        <a:p>
          <a:endParaRPr lang="es-ES"/>
        </a:p>
      </dgm:t>
    </dgm:pt>
    <dgm:pt modelId="{8ABD0665-F47D-46EF-89D2-B9BC51BFF202}" type="sibTrans" cxnId="{AD11B67B-40AE-4688-8E6C-E265AC08D910}">
      <dgm:prSet/>
      <dgm:spPr/>
      <dgm:t>
        <a:bodyPr/>
        <a:lstStyle/>
        <a:p>
          <a:endParaRPr lang="es-ES"/>
        </a:p>
      </dgm:t>
    </dgm:pt>
    <dgm:pt modelId="{8F7E93EB-ABCE-4F1B-B5F9-992E0DC2B60F}">
      <dgm:prSet phldrT="[Texto]"/>
      <dgm:spPr>
        <a:gradFill rotWithShape="0">
          <a:gsLst>
            <a:gs pos="0">
              <a:srgbClr val="FF0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effectLst>
          <a:outerShdw blurRad="40000" dist="23000" dir="5400000" rotWithShape="0">
            <a:srgbClr val="C00000">
              <a:alpha val="35000"/>
            </a:srgbClr>
          </a:outerShdw>
        </a:effectLst>
      </dgm:spPr>
      <dgm:t>
        <a:bodyPr/>
        <a:lstStyle/>
        <a:p>
          <a:r>
            <a:rPr lang="es-ES" dirty="0" smtClean="0"/>
            <a:t>Posee la maquinaria necesaria para la fabricación, una red de ordenadores  conectados a internet, necesarios para el trabajo diario. Y su adaptación a las nuevas tecnologías mediante la creación de la pagina web.</a:t>
          </a:r>
          <a:endParaRPr lang="es-ES" dirty="0"/>
        </a:p>
      </dgm:t>
    </dgm:pt>
    <dgm:pt modelId="{B07D1558-820D-4122-9247-7A931DA4090B}" type="parTrans" cxnId="{D5309DC5-C669-4C38-84EA-936EF6CD7C86}">
      <dgm:prSet/>
      <dgm:spPr/>
      <dgm:t>
        <a:bodyPr/>
        <a:lstStyle/>
        <a:p>
          <a:endParaRPr lang="es-ES"/>
        </a:p>
      </dgm:t>
    </dgm:pt>
    <dgm:pt modelId="{550535DE-2CD4-4276-9EA9-B53CB95D8A32}" type="sibTrans" cxnId="{D5309DC5-C669-4C38-84EA-936EF6CD7C86}">
      <dgm:prSet/>
      <dgm:spPr/>
      <dgm:t>
        <a:bodyPr/>
        <a:lstStyle/>
        <a:p>
          <a:endParaRPr lang="es-ES"/>
        </a:p>
      </dgm:t>
    </dgm:pt>
    <dgm:pt modelId="{F029711D-2374-49AB-92D3-7D797B42B324}" type="pres">
      <dgm:prSet presAssocID="{7B48D9C4-58AD-4536-8522-EA653180086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C84869A-69DB-4D55-A99D-46B234FF7236}" type="pres">
      <dgm:prSet presAssocID="{7B48D9C4-58AD-4536-8522-EA6531800866}" presName="axisShape" presStyleLbl="bgShp" presStyleIdx="0" presStyleCnt="1"/>
      <dgm:sp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16200000" scaled="0"/>
        </a:gradFill>
      </dgm:spPr>
    </dgm:pt>
    <dgm:pt modelId="{15E5E31E-B9C2-4091-888D-73531F933A6F}" type="pres">
      <dgm:prSet presAssocID="{7B48D9C4-58AD-4536-8522-EA6531800866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9F2E47-2062-4DA4-8908-FE762EA04D01}" type="pres">
      <dgm:prSet presAssocID="{7B48D9C4-58AD-4536-8522-EA6531800866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CCC529-21BE-4A1A-B1B6-000EB665A875}" type="pres">
      <dgm:prSet presAssocID="{7B48D9C4-58AD-4536-8522-EA6531800866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FE45F4-1E5C-4ED9-AFB9-85C473A794F5}" type="pres">
      <dgm:prSet presAssocID="{7B48D9C4-58AD-4536-8522-EA6531800866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6E74E81-5502-4425-83F4-04CA38CF9285}" type="presOf" srcId="{8F7E93EB-ABCE-4F1B-B5F9-992E0DC2B60F}" destId="{2CFE45F4-1E5C-4ED9-AFB9-85C473A794F5}" srcOrd="0" destOrd="0" presId="urn:microsoft.com/office/officeart/2005/8/layout/matrix2"/>
    <dgm:cxn modelId="{16BEF31E-A0A0-49F1-A424-74DE0ED11358}" type="presOf" srcId="{09F95BE9-6401-43AC-9438-12EC3B58F228}" destId="{A7CCC529-21BE-4A1A-B1B6-000EB665A875}" srcOrd="0" destOrd="0" presId="urn:microsoft.com/office/officeart/2005/8/layout/matrix2"/>
    <dgm:cxn modelId="{3CC11668-2759-4B71-9455-8632F1668D71}" srcId="{7B48D9C4-58AD-4536-8522-EA6531800866}" destId="{E8E290ED-2379-4DD4-AC48-FDE1F818430C}" srcOrd="1" destOrd="0" parTransId="{9573089C-6BFD-4A19-9846-22C58246912D}" sibTransId="{E7EA7B2A-86D6-46C2-AF66-32B93BE48F47}"/>
    <dgm:cxn modelId="{8B40752E-E07A-4F94-A195-462C220CB625}" type="presOf" srcId="{7B48D9C4-58AD-4536-8522-EA6531800866}" destId="{F029711D-2374-49AB-92D3-7D797B42B324}" srcOrd="0" destOrd="0" presId="urn:microsoft.com/office/officeart/2005/8/layout/matrix2"/>
    <dgm:cxn modelId="{A6F88DBD-7858-4706-92D7-4160491432A8}" srcId="{7B48D9C4-58AD-4536-8522-EA6531800866}" destId="{5C8545BF-68CF-4A4D-8AEA-4FB49998B9E7}" srcOrd="0" destOrd="0" parTransId="{C70505FA-9CA6-4E36-A249-97C2892D5106}" sibTransId="{D3DEF1A7-BA4B-4901-9751-95CA5AE6CED1}"/>
    <dgm:cxn modelId="{DA48C3BA-2492-4F4E-BC28-E3CEED2D2910}" type="presOf" srcId="{5C8545BF-68CF-4A4D-8AEA-4FB49998B9E7}" destId="{15E5E31E-B9C2-4091-888D-73531F933A6F}" srcOrd="0" destOrd="0" presId="urn:microsoft.com/office/officeart/2005/8/layout/matrix2"/>
    <dgm:cxn modelId="{9A3DA4C9-5523-463F-ABB5-A731444C80B6}" type="presOf" srcId="{E8E290ED-2379-4DD4-AC48-FDE1F818430C}" destId="{D39F2E47-2062-4DA4-8908-FE762EA04D01}" srcOrd="0" destOrd="0" presId="urn:microsoft.com/office/officeart/2005/8/layout/matrix2"/>
    <dgm:cxn modelId="{AD11B67B-40AE-4688-8E6C-E265AC08D910}" srcId="{7B48D9C4-58AD-4536-8522-EA6531800866}" destId="{09F95BE9-6401-43AC-9438-12EC3B58F228}" srcOrd="2" destOrd="0" parTransId="{27C63444-103C-4E7B-BE88-7C40DA6F23BA}" sibTransId="{8ABD0665-F47D-46EF-89D2-B9BC51BFF202}"/>
    <dgm:cxn modelId="{D5309DC5-C669-4C38-84EA-936EF6CD7C86}" srcId="{7B48D9C4-58AD-4536-8522-EA6531800866}" destId="{8F7E93EB-ABCE-4F1B-B5F9-992E0DC2B60F}" srcOrd="3" destOrd="0" parTransId="{B07D1558-820D-4122-9247-7A931DA4090B}" sibTransId="{550535DE-2CD4-4276-9EA9-B53CB95D8A32}"/>
    <dgm:cxn modelId="{40928BDD-D944-4770-89E6-2773FF696699}" type="presParOf" srcId="{F029711D-2374-49AB-92D3-7D797B42B324}" destId="{EC84869A-69DB-4D55-A99D-46B234FF7236}" srcOrd="0" destOrd="0" presId="urn:microsoft.com/office/officeart/2005/8/layout/matrix2"/>
    <dgm:cxn modelId="{89AABA24-857C-48C3-8BBA-56174D20E510}" type="presParOf" srcId="{F029711D-2374-49AB-92D3-7D797B42B324}" destId="{15E5E31E-B9C2-4091-888D-73531F933A6F}" srcOrd="1" destOrd="0" presId="urn:microsoft.com/office/officeart/2005/8/layout/matrix2"/>
    <dgm:cxn modelId="{71735827-0971-451F-AC74-95BBE1240C05}" type="presParOf" srcId="{F029711D-2374-49AB-92D3-7D797B42B324}" destId="{D39F2E47-2062-4DA4-8908-FE762EA04D01}" srcOrd="2" destOrd="0" presId="urn:microsoft.com/office/officeart/2005/8/layout/matrix2"/>
    <dgm:cxn modelId="{BF00A65E-E134-41F8-98F8-BDA727CAB984}" type="presParOf" srcId="{F029711D-2374-49AB-92D3-7D797B42B324}" destId="{A7CCC529-21BE-4A1A-B1B6-000EB665A875}" srcOrd="3" destOrd="0" presId="urn:microsoft.com/office/officeart/2005/8/layout/matrix2"/>
    <dgm:cxn modelId="{29057BE7-A528-443E-95D0-7EBDC91E2991}" type="presParOf" srcId="{F029711D-2374-49AB-92D3-7D797B42B324}" destId="{2CFE45F4-1E5C-4ED9-AFB9-85C473A794F5}" srcOrd="4" destOrd="0" presId="urn:microsoft.com/office/officeart/2005/8/layout/matrix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8A3BDEB-819C-4D23-9C9B-7358DC10C68C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AAB419-3CDA-4E26-A1E1-A4C189D03CF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DFE223-14D9-4D2B-8F1A-6E1DF11A9736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E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AAB419-3CDA-4E26-A1E1-A4C189D03CF2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AAB419-3CDA-4E26-A1E1-A4C189D03CF2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5F7AC-A2CE-4DE6-98B8-AB5C85FE081D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C4B4D-C300-4F82-A85C-0C5B7EE92DF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A9709-71FD-4214-AFEC-85084F99D8C1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D574D-23B8-4339-A673-498B8A990BF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26D3C-9E2E-4DD4-811B-8B72579CC383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31D60-D116-43E1-B911-A8C1F831980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640D1-A978-438E-8615-9AEB2A2D6877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A96A8-3262-4973-86EE-A040C0258C4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A0B86-250C-4920-A85D-982A5EE7DE1D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E2A86-E81B-4C03-9DD1-93B845A53BF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8220C-749C-4841-91B4-7CD42E04FD85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02AB8-485C-4A31-BAA6-D178B02D560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0F272-0E01-4B67-B06E-8044FA64F3CF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6423C-E1EA-42BC-A455-AF85CC974C5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B6E4F-754D-4257-B5DB-894613A82B88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12A13-2760-4025-B93C-79D3CE09C78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2C1D5-5DDE-4BAC-B04F-CEEDC38142AA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5A12D-379F-4F24-9295-AAE44861909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F4E3D-8488-466E-A578-EBE346215E05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23CFA-0F18-4B24-8239-250D1B945C3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ED433-A433-4CE3-BED8-D011CC1E5091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1B6E6-91C5-4C98-9705-67086DA478E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DEAD10-CB94-438D-9DA4-624065E5081F}" type="datetimeFigureOut">
              <a:rPr lang="es-ES"/>
              <a:pPr>
                <a:defRPr/>
              </a:pPr>
              <a:t>31/05/2009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1774B5-BB20-4717-A0E1-C34ED5EB9BA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8.xml"/><Relationship Id="rId18" Type="http://schemas.openxmlformats.org/officeDocument/2006/relationships/slide" Target="slide16.xml"/><Relationship Id="rId3" Type="http://schemas.openxmlformats.org/officeDocument/2006/relationships/slide" Target="slide21.xml"/><Relationship Id="rId7" Type="http://schemas.openxmlformats.org/officeDocument/2006/relationships/slide" Target="slide13.xml"/><Relationship Id="rId12" Type="http://schemas.openxmlformats.org/officeDocument/2006/relationships/slide" Target="slide3.xml"/><Relationship Id="rId17" Type="http://schemas.openxmlformats.org/officeDocument/2006/relationships/slide" Target="slide22.xml"/><Relationship Id="rId2" Type="http://schemas.openxmlformats.org/officeDocument/2006/relationships/image" Target="../media/image1.gif"/><Relationship Id="rId16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slide" Target="slide24.xml"/><Relationship Id="rId5" Type="http://schemas.openxmlformats.org/officeDocument/2006/relationships/slide" Target="slide17.xml"/><Relationship Id="rId15" Type="http://schemas.openxmlformats.org/officeDocument/2006/relationships/slide" Target="slide18.xml"/><Relationship Id="rId10" Type="http://schemas.openxmlformats.org/officeDocument/2006/relationships/slide" Target="slide23.xml"/><Relationship Id="rId19" Type="http://schemas.openxmlformats.org/officeDocument/2006/relationships/slide" Target="slide25.xml"/><Relationship Id="rId4" Type="http://schemas.openxmlformats.org/officeDocument/2006/relationships/slide" Target="slide20.xml"/><Relationship Id="rId9" Type="http://schemas.openxmlformats.org/officeDocument/2006/relationships/slide" Target="slide15.xml"/><Relationship Id="rId1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jpeg"/><Relationship Id="rId7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jpeg"/><Relationship Id="rId7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1.gi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1.gif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16.jpeg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6 CuadroTexto"/>
          <p:cNvSpPr txBox="1">
            <a:spLocks noChangeArrowheads="1"/>
          </p:cNvSpPr>
          <p:nvPr/>
        </p:nvSpPr>
        <p:spPr bwMode="auto">
          <a:xfrm>
            <a:off x="2500298" y="4714884"/>
            <a:ext cx="35719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chemeClr val="tx2"/>
                </a:solidFill>
              </a:rPr>
              <a:t>Luis Alcalde Jiménez</a:t>
            </a:r>
            <a:endParaRPr lang="es-ES" sz="2800" dirty="0">
              <a:solidFill>
                <a:schemeClr val="tx2"/>
              </a:solidFill>
            </a:endParaRPr>
          </a:p>
          <a:p>
            <a:r>
              <a:rPr lang="es-ES" sz="2800" dirty="0" smtClean="0">
                <a:solidFill>
                  <a:schemeClr val="tx2"/>
                </a:solidFill>
              </a:rPr>
              <a:t>Gustavo Reina Báez</a:t>
            </a:r>
            <a:endParaRPr lang="es-ES" sz="2800" dirty="0">
              <a:solidFill>
                <a:schemeClr val="tx2"/>
              </a:solidFill>
            </a:endParaRPr>
          </a:p>
          <a:p>
            <a:r>
              <a:rPr lang="es-ES" sz="2800" dirty="0" smtClean="0">
                <a:solidFill>
                  <a:schemeClr val="tx2"/>
                </a:solidFill>
              </a:rPr>
              <a:t>         2º </a:t>
            </a:r>
            <a:r>
              <a:rPr lang="es-ES" sz="2800" dirty="0">
                <a:solidFill>
                  <a:schemeClr val="tx2"/>
                </a:solidFill>
              </a:rPr>
              <a:t>A LADE</a:t>
            </a:r>
          </a:p>
        </p:txBody>
      </p:sp>
      <p:pic>
        <p:nvPicPr>
          <p:cNvPr id="3077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736"/>
            <a:ext cx="7072362" cy="305106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285852" y="214290"/>
            <a:ext cx="6545318" cy="923330"/>
          </a:xfrm>
          <a:prstGeom prst="rect">
            <a:avLst/>
          </a:prstGeom>
          <a:noFill/>
          <a:ln w="22225">
            <a:solidFill>
              <a:srgbClr val="FFC00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Ebanistería Arenas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Botón de acción: Inicio">
            <a:hlinkClick r:id="rId4" action="ppaction://hlinksldjump" highlightClick="1"/>
          </p:cNvPr>
          <p:cNvSpPr/>
          <p:nvPr/>
        </p:nvSpPr>
        <p:spPr>
          <a:xfrm>
            <a:off x="8286776" y="6143644"/>
            <a:ext cx="500066" cy="500066"/>
          </a:xfrm>
          <a:prstGeom prst="actionButtonHom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Click="0" advTm="3000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1285884" cy="619683"/>
          </a:xfrm>
          <a:prstGeom prst="rect">
            <a:avLst/>
          </a:prstGeom>
          <a:noFill/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500703"/>
          </a:xfrm>
        </p:spPr>
        <p:txBody>
          <a:bodyPr rtlCol="0">
            <a:normAutofit/>
          </a:bodyPr>
          <a:lstStyle/>
          <a:p>
            <a:pPr marL="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Título del puesto</a:t>
            </a:r>
            <a:r>
              <a:rPr lang="es-ES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Responsable Comercial (R.C.)</a:t>
            </a:r>
          </a:p>
          <a:p>
            <a:pPr marL="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 personal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ante el Gerente.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Sin autoridad  jerárquica 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sobre ningún puesto.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Función específica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se encarga de todo lo relacionado con la venta a sus clientes.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Actividades: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Informar y enviar el nuevo material a las exposiciones.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 clientes: realización de contactos, visitas periódicas, realización de ofertas, presentación de muestras.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 proveedores: comparativas de precios y búsqueda de nuevos productos.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Gestión de reclamaciones: visitas, contacto con fábrica.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Responsabilidades :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Es responsable del trato con clientes y proveedores y de que los catálogos y las ofertas lleguen a los clientes, además de que el nuevo material llegue a las exposiciones.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Relaciones internas y externas: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relaciones internas con el Gerente, que es su superior directo y con el Departamento de Fábrica; y relaciones externas con clientes y proveedores.</a:t>
            </a:r>
            <a:endParaRPr lang="es-E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Botón de acción: Volver">
            <a:hlinkClick r:id="rId3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derecha">
            <a:hlinkClick r:id="rId4" action="ppaction://hlinksldjump"/>
          </p:cNvPr>
          <p:cNvSpPr/>
          <p:nvPr/>
        </p:nvSpPr>
        <p:spPr>
          <a:xfrm>
            <a:off x="8143900" y="6357958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30000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1285884" cy="619683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857224" y="1285860"/>
            <a:ext cx="714376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buFont typeface="Arial" pitchFamily="34" charset="0"/>
              <a:buChar char="•"/>
              <a:defRPr/>
            </a:pPr>
            <a:r>
              <a:rPr lang="es-ES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Título del puesto: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Personal de Tienda (P.T.)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 personal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ante el Responsable de Tienda.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autoridad  jerárquica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sobre ningún puesto.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Función específica</a:t>
            </a:r>
            <a:r>
              <a:rPr lang="es-ES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se encarga del correcto funcionamiento de la ventas</a:t>
            </a:r>
            <a:r>
              <a:rPr lang="es-E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Actividades: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Realización de presupuestos.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Cobro de facturas a los clientes.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Mostrar stand, a la vez que informar al cliente de las ofertas.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Coordinar los pedidos con el almacén y con el Departamento de Fábrica.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Gestión de los portes ( preparación albarán, contacto con transportistas…).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Responsabilidades materiales:</a:t>
            </a:r>
            <a:r>
              <a:rPr lang="es-ES_tradnl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Es responsable de dar una buena imagen de la empresa en su relación con los clientes, de la correcta preparación de las facturas.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Relaciones internas y externas: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relaciones internas con el Responsable de Tienda, que es su superior directo, con el Departamento de Fábrica, de Almacén y con el de Contabilidad ( cuadre de caja y presupuestos) y relaciones externas con clientes.</a:t>
            </a:r>
            <a:endParaRPr lang="es-E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Botón de acción: Volver">
            <a:hlinkClick r:id="rId3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30000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1285884" cy="619683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6072198" y="2214554"/>
            <a:ext cx="121444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HERRAMIENTAS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7158" y="2214554"/>
            <a:ext cx="85725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rgbClr val="FFC000"/>
                </a:solidFill>
              </a:rPr>
              <a:t>OFICINA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 rot="5400000">
            <a:off x="606425" y="2678113"/>
            <a:ext cx="357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428596" y="2928934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R.O. 1</a:t>
            </a:r>
          </a:p>
        </p:txBody>
      </p:sp>
      <p:cxnSp>
        <p:nvCxnSpPr>
          <p:cNvPr id="10" name="9 Conector recto"/>
          <p:cNvCxnSpPr/>
          <p:nvPr/>
        </p:nvCxnSpPr>
        <p:spPr>
          <a:xfrm rot="5400000">
            <a:off x="713581" y="3285332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785813" y="3357563"/>
            <a:ext cx="357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rot="10800000">
            <a:off x="428625" y="3357563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>
            <a:off x="286544" y="3499644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5400000">
            <a:off x="1000919" y="3499644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Elipse"/>
          <p:cNvSpPr/>
          <p:nvPr/>
        </p:nvSpPr>
        <p:spPr>
          <a:xfrm>
            <a:off x="785786" y="364331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P.O.2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6357950" y="2928934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R.H. 1</a:t>
            </a:r>
          </a:p>
        </p:txBody>
      </p:sp>
      <p:cxnSp>
        <p:nvCxnSpPr>
          <p:cNvPr id="17" name="16 Conector recto"/>
          <p:cNvCxnSpPr/>
          <p:nvPr/>
        </p:nvCxnSpPr>
        <p:spPr>
          <a:xfrm rot="5400000">
            <a:off x="6644481" y="3285332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6715125" y="3357563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rot="10800000">
            <a:off x="6357938" y="3357563"/>
            <a:ext cx="357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5400000">
            <a:off x="6215857" y="3499644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5400000">
            <a:off x="6930232" y="3499644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Elipse"/>
          <p:cNvSpPr/>
          <p:nvPr/>
        </p:nvSpPr>
        <p:spPr>
          <a:xfrm>
            <a:off x="5929354" y="364331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P.H.1</a:t>
            </a:r>
          </a:p>
        </p:txBody>
      </p:sp>
      <p:sp>
        <p:nvSpPr>
          <p:cNvPr id="23" name="22 Elipse"/>
          <p:cNvSpPr/>
          <p:nvPr/>
        </p:nvSpPr>
        <p:spPr>
          <a:xfrm>
            <a:off x="6715140" y="364331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P.H.2</a:t>
            </a:r>
          </a:p>
        </p:txBody>
      </p:sp>
      <p:cxnSp>
        <p:nvCxnSpPr>
          <p:cNvPr id="24" name="23 Conector recto de flecha"/>
          <p:cNvCxnSpPr/>
          <p:nvPr/>
        </p:nvCxnSpPr>
        <p:spPr>
          <a:xfrm rot="5400000">
            <a:off x="6537325" y="2678113"/>
            <a:ext cx="357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rot="5400000">
            <a:off x="8180388" y="2678113"/>
            <a:ext cx="357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5400000">
            <a:off x="8180388" y="3392488"/>
            <a:ext cx="357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Rectángulo"/>
          <p:cNvSpPr/>
          <p:nvPr/>
        </p:nvSpPr>
        <p:spPr>
          <a:xfrm>
            <a:off x="5214942" y="4714884"/>
            <a:ext cx="121444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COMERCIAL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5429256" y="5500702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 1</a:t>
            </a:r>
          </a:p>
        </p:txBody>
      </p:sp>
      <p:cxnSp>
        <p:nvCxnSpPr>
          <p:cNvPr id="29" name="28 Conector recto de flecha"/>
          <p:cNvCxnSpPr/>
          <p:nvPr/>
        </p:nvCxnSpPr>
        <p:spPr>
          <a:xfrm rot="5400000">
            <a:off x="5608638" y="5249863"/>
            <a:ext cx="357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Rectángulo"/>
          <p:cNvSpPr/>
          <p:nvPr/>
        </p:nvSpPr>
        <p:spPr>
          <a:xfrm>
            <a:off x="7072330" y="4714884"/>
            <a:ext cx="121444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PRÁCTICAS</a:t>
            </a:r>
            <a:endParaRPr lang="es-ES" sz="1400" dirty="0">
              <a:solidFill>
                <a:srgbClr val="FFC000"/>
              </a:solidFill>
            </a:endParaRPr>
          </a:p>
        </p:txBody>
      </p:sp>
      <p:cxnSp>
        <p:nvCxnSpPr>
          <p:cNvPr id="31" name="30 Conector recto de flecha"/>
          <p:cNvCxnSpPr/>
          <p:nvPr/>
        </p:nvCxnSpPr>
        <p:spPr>
          <a:xfrm rot="5400000">
            <a:off x="7466013" y="5178425"/>
            <a:ext cx="35718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Rectángulo"/>
          <p:cNvSpPr/>
          <p:nvPr/>
        </p:nvSpPr>
        <p:spPr>
          <a:xfrm>
            <a:off x="4429124" y="2214554"/>
            <a:ext cx="1143008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CONTABILIDAD</a:t>
            </a:r>
          </a:p>
        </p:txBody>
      </p:sp>
      <p:cxnSp>
        <p:nvCxnSpPr>
          <p:cNvPr id="33" name="32 Conector recto"/>
          <p:cNvCxnSpPr/>
          <p:nvPr/>
        </p:nvCxnSpPr>
        <p:spPr>
          <a:xfrm rot="5400000">
            <a:off x="4822825" y="2678113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5000625" y="2857500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 rot="10800000">
            <a:off x="4643438" y="2857500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 rot="5400000">
            <a:off x="4501357" y="2999581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 rot="5400000">
            <a:off x="5215732" y="2999581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4286248" y="3214686"/>
            <a:ext cx="642942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R.C.1</a:t>
            </a:r>
          </a:p>
        </p:txBody>
      </p:sp>
      <p:sp>
        <p:nvSpPr>
          <p:cNvPr id="39" name="38 Rectángulo"/>
          <p:cNvSpPr/>
          <p:nvPr/>
        </p:nvSpPr>
        <p:spPr>
          <a:xfrm>
            <a:off x="5072066" y="3214686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R.C.2</a:t>
            </a:r>
          </a:p>
        </p:txBody>
      </p:sp>
      <p:sp>
        <p:nvSpPr>
          <p:cNvPr id="40" name="39 Rectángulo"/>
          <p:cNvSpPr/>
          <p:nvPr/>
        </p:nvSpPr>
        <p:spPr>
          <a:xfrm>
            <a:off x="1214414" y="4714884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TIENDA</a:t>
            </a:r>
          </a:p>
        </p:txBody>
      </p:sp>
      <p:cxnSp>
        <p:nvCxnSpPr>
          <p:cNvPr id="41" name="40 Conector recto"/>
          <p:cNvCxnSpPr/>
          <p:nvPr/>
        </p:nvCxnSpPr>
        <p:spPr>
          <a:xfrm rot="5400000">
            <a:off x="1499394" y="5072857"/>
            <a:ext cx="142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"/>
          <p:cNvCxnSpPr/>
          <p:nvPr/>
        </p:nvCxnSpPr>
        <p:spPr>
          <a:xfrm>
            <a:off x="1571625" y="5143500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 rot="10800000">
            <a:off x="1214438" y="5143500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/>
          <p:nvPr/>
        </p:nvCxnSpPr>
        <p:spPr>
          <a:xfrm rot="5400000">
            <a:off x="1072357" y="5285581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 rot="5400000">
            <a:off x="1786732" y="5285581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Rectángulo"/>
          <p:cNvSpPr/>
          <p:nvPr/>
        </p:nvSpPr>
        <p:spPr>
          <a:xfrm>
            <a:off x="928662" y="5500702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R.T.1</a:t>
            </a:r>
          </a:p>
        </p:txBody>
      </p:sp>
      <p:sp>
        <p:nvSpPr>
          <p:cNvPr id="47" name="46 Rectángulo"/>
          <p:cNvSpPr/>
          <p:nvPr/>
        </p:nvSpPr>
        <p:spPr>
          <a:xfrm>
            <a:off x="1643042" y="5500702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R.T.2</a:t>
            </a:r>
          </a:p>
        </p:txBody>
      </p:sp>
      <p:cxnSp>
        <p:nvCxnSpPr>
          <p:cNvPr id="48" name="47 Conector recto de flecha"/>
          <p:cNvCxnSpPr/>
          <p:nvPr/>
        </p:nvCxnSpPr>
        <p:spPr>
          <a:xfrm rot="5400000">
            <a:off x="1465241" y="6107131"/>
            <a:ext cx="21431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Elipse"/>
          <p:cNvSpPr/>
          <p:nvPr/>
        </p:nvSpPr>
        <p:spPr>
          <a:xfrm>
            <a:off x="1214414" y="6286520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P.T.1</a:t>
            </a:r>
          </a:p>
        </p:txBody>
      </p:sp>
      <p:sp>
        <p:nvSpPr>
          <p:cNvPr id="50" name="49 Elipse"/>
          <p:cNvSpPr/>
          <p:nvPr/>
        </p:nvSpPr>
        <p:spPr>
          <a:xfrm>
            <a:off x="7286644" y="542926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P.P.1</a:t>
            </a:r>
          </a:p>
        </p:txBody>
      </p:sp>
      <p:sp>
        <p:nvSpPr>
          <p:cNvPr id="51" name="50 Rectángulo"/>
          <p:cNvSpPr/>
          <p:nvPr/>
        </p:nvSpPr>
        <p:spPr>
          <a:xfrm>
            <a:off x="2500298" y="2214554"/>
            <a:ext cx="1143008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ALMACEN</a:t>
            </a:r>
          </a:p>
        </p:txBody>
      </p:sp>
      <p:cxnSp>
        <p:nvCxnSpPr>
          <p:cNvPr id="52" name="51 Conector recto"/>
          <p:cNvCxnSpPr/>
          <p:nvPr/>
        </p:nvCxnSpPr>
        <p:spPr>
          <a:xfrm rot="5400000">
            <a:off x="2892425" y="2678113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>
            <a:off x="3071813" y="2857500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 rot="10800000">
            <a:off x="2714625" y="2857500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 de flecha"/>
          <p:cNvCxnSpPr/>
          <p:nvPr/>
        </p:nvCxnSpPr>
        <p:spPr>
          <a:xfrm rot="5400000">
            <a:off x="2572544" y="2999581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 de flecha"/>
          <p:cNvCxnSpPr/>
          <p:nvPr/>
        </p:nvCxnSpPr>
        <p:spPr>
          <a:xfrm rot="5400000">
            <a:off x="3286919" y="2999581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Rectángulo"/>
          <p:cNvSpPr/>
          <p:nvPr/>
        </p:nvSpPr>
        <p:spPr>
          <a:xfrm>
            <a:off x="2357422" y="3214686"/>
            <a:ext cx="642942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R.A.1</a:t>
            </a:r>
          </a:p>
        </p:txBody>
      </p:sp>
      <p:sp>
        <p:nvSpPr>
          <p:cNvPr id="58" name="57 Rectángulo"/>
          <p:cNvSpPr/>
          <p:nvPr/>
        </p:nvSpPr>
        <p:spPr>
          <a:xfrm>
            <a:off x="3143240" y="3214686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R.A.2</a:t>
            </a:r>
          </a:p>
        </p:txBody>
      </p:sp>
      <p:cxnSp>
        <p:nvCxnSpPr>
          <p:cNvPr id="59" name="58 Conector recto"/>
          <p:cNvCxnSpPr/>
          <p:nvPr/>
        </p:nvCxnSpPr>
        <p:spPr>
          <a:xfrm rot="5400000">
            <a:off x="2572544" y="3642519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"/>
          <p:cNvCxnSpPr/>
          <p:nvPr/>
        </p:nvCxnSpPr>
        <p:spPr>
          <a:xfrm rot="5400000">
            <a:off x="3286919" y="3642519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"/>
          <p:cNvCxnSpPr/>
          <p:nvPr/>
        </p:nvCxnSpPr>
        <p:spPr>
          <a:xfrm>
            <a:off x="2286000" y="3786188"/>
            <a:ext cx="1500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61 Elipse"/>
          <p:cNvSpPr/>
          <p:nvPr/>
        </p:nvSpPr>
        <p:spPr>
          <a:xfrm>
            <a:off x="1643042" y="400050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P.A.1</a:t>
            </a:r>
          </a:p>
        </p:txBody>
      </p:sp>
      <p:sp>
        <p:nvSpPr>
          <p:cNvPr id="63" name="62 Elipse"/>
          <p:cNvSpPr/>
          <p:nvPr/>
        </p:nvSpPr>
        <p:spPr>
          <a:xfrm>
            <a:off x="2357422" y="400050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P.A.2</a:t>
            </a:r>
          </a:p>
        </p:txBody>
      </p:sp>
      <p:sp>
        <p:nvSpPr>
          <p:cNvPr id="64" name="63 Elipse"/>
          <p:cNvSpPr/>
          <p:nvPr/>
        </p:nvSpPr>
        <p:spPr>
          <a:xfrm>
            <a:off x="3071834" y="400050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P.A.3</a:t>
            </a:r>
          </a:p>
        </p:txBody>
      </p:sp>
      <p:sp>
        <p:nvSpPr>
          <p:cNvPr id="65" name="64 Elipse"/>
          <p:cNvSpPr/>
          <p:nvPr/>
        </p:nvSpPr>
        <p:spPr>
          <a:xfrm>
            <a:off x="3786182" y="400050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P.A.4</a:t>
            </a:r>
          </a:p>
        </p:txBody>
      </p:sp>
      <p:cxnSp>
        <p:nvCxnSpPr>
          <p:cNvPr id="66" name="65 Conector recto de flecha"/>
          <p:cNvCxnSpPr/>
          <p:nvPr/>
        </p:nvCxnSpPr>
        <p:spPr>
          <a:xfrm>
            <a:off x="3786188" y="3786188"/>
            <a:ext cx="357187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 de flecha"/>
          <p:cNvCxnSpPr/>
          <p:nvPr/>
        </p:nvCxnSpPr>
        <p:spPr>
          <a:xfrm rot="10800000" flipV="1">
            <a:off x="2000250" y="3786188"/>
            <a:ext cx="285750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 de flecha"/>
          <p:cNvCxnSpPr/>
          <p:nvPr/>
        </p:nvCxnSpPr>
        <p:spPr>
          <a:xfrm rot="5400000">
            <a:off x="2607469" y="3893344"/>
            <a:ext cx="214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 de flecha"/>
          <p:cNvCxnSpPr/>
          <p:nvPr/>
        </p:nvCxnSpPr>
        <p:spPr>
          <a:xfrm rot="16200000" flipH="1">
            <a:off x="3321844" y="3893344"/>
            <a:ext cx="214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 rot="5400000">
            <a:off x="4429126" y="1427162"/>
            <a:ext cx="28575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 de flecha"/>
          <p:cNvCxnSpPr/>
          <p:nvPr/>
        </p:nvCxnSpPr>
        <p:spPr>
          <a:xfrm rot="5400000">
            <a:off x="500857" y="1856581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785813" y="1571625"/>
            <a:ext cx="75723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recto de flecha"/>
          <p:cNvCxnSpPr/>
          <p:nvPr/>
        </p:nvCxnSpPr>
        <p:spPr>
          <a:xfrm rot="5400000">
            <a:off x="6430169" y="1856581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 de flecha"/>
          <p:cNvCxnSpPr/>
          <p:nvPr/>
        </p:nvCxnSpPr>
        <p:spPr>
          <a:xfrm rot="5400000">
            <a:off x="8073232" y="1856581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 de flecha"/>
          <p:cNvCxnSpPr/>
          <p:nvPr/>
        </p:nvCxnSpPr>
        <p:spPr>
          <a:xfrm rot="5400000">
            <a:off x="4715669" y="1856581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 de flecha"/>
          <p:cNvCxnSpPr/>
          <p:nvPr/>
        </p:nvCxnSpPr>
        <p:spPr>
          <a:xfrm rot="5400000">
            <a:off x="2785269" y="1856581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 de flecha"/>
          <p:cNvCxnSpPr/>
          <p:nvPr/>
        </p:nvCxnSpPr>
        <p:spPr>
          <a:xfrm rot="5400000">
            <a:off x="34132" y="3107531"/>
            <a:ext cx="30734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 de flecha"/>
          <p:cNvCxnSpPr/>
          <p:nvPr/>
        </p:nvCxnSpPr>
        <p:spPr>
          <a:xfrm rot="5400000">
            <a:off x="4249738" y="3108325"/>
            <a:ext cx="307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recto de flecha"/>
          <p:cNvCxnSpPr/>
          <p:nvPr/>
        </p:nvCxnSpPr>
        <p:spPr>
          <a:xfrm rot="5400000">
            <a:off x="6107113" y="3108325"/>
            <a:ext cx="307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79 Conector recto"/>
          <p:cNvCxnSpPr/>
          <p:nvPr/>
        </p:nvCxnSpPr>
        <p:spPr>
          <a:xfrm>
            <a:off x="1214414" y="6000768"/>
            <a:ext cx="7143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"/>
          <p:cNvCxnSpPr/>
          <p:nvPr/>
        </p:nvCxnSpPr>
        <p:spPr>
          <a:xfrm rot="5400000" flipH="1" flipV="1">
            <a:off x="1820862" y="5894388"/>
            <a:ext cx="2143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"/>
          <p:cNvCxnSpPr/>
          <p:nvPr/>
        </p:nvCxnSpPr>
        <p:spPr>
          <a:xfrm rot="5400000" flipH="1" flipV="1">
            <a:off x="1106487" y="5894388"/>
            <a:ext cx="2143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82 Rectángulo"/>
          <p:cNvSpPr/>
          <p:nvPr/>
        </p:nvSpPr>
        <p:spPr>
          <a:xfrm>
            <a:off x="7786710" y="2214554"/>
            <a:ext cx="121444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FÁBRICA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84" name="83 Rectángulo"/>
          <p:cNvSpPr/>
          <p:nvPr/>
        </p:nvSpPr>
        <p:spPr>
          <a:xfrm>
            <a:off x="8001024" y="2928934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R.F. 1</a:t>
            </a:r>
          </a:p>
        </p:txBody>
      </p:sp>
      <p:sp>
        <p:nvSpPr>
          <p:cNvPr id="85" name="84 Elipse"/>
          <p:cNvSpPr/>
          <p:nvPr/>
        </p:nvSpPr>
        <p:spPr>
          <a:xfrm>
            <a:off x="8001024" y="364331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P.F.2</a:t>
            </a:r>
          </a:p>
        </p:txBody>
      </p:sp>
      <p:sp>
        <p:nvSpPr>
          <p:cNvPr id="86" name="85 Elipse"/>
          <p:cNvSpPr/>
          <p:nvPr/>
        </p:nvSpPr>
        <p:spPr>
          <a:xfrm>
            <a:off x="0" y="364331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P.O.1</a:t>
            </a:r>
          </a:p>
        </p:txBody>
      </p:sp>
      <p:sp>
        <p:nvSpPr>
          <p:cNvPr id="89" name="88 Cinta perforada"/>
          <p:cNvSpPr/>
          <p:nvPr/>
        </p:nvSpPr>
        <p:spPr>
          <a:xfrm>
            <a:off x="7286644" y="714356"/>
            <a:ext cx="1143008" cy="357190"/>
          </a:xfrm>
          <a:prstGeom prst="flowChartPunchedTap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FFC000"/>
                </a:solidFill>
              </a:rPr>
              <a:t>2006</a:t>
            </a:r>
            <a:endParaRPr lang="es-ES" dirty="0">
              <a:solidFill>
                <a:srgbClr val="FFC000"/>
              </a:solidFill>
            </a:endParaRPr>
          </a:p>
        </p:txBody>
      </p:sp>
      <p:sp>
        <p:nvSpPr>
          <p:cNvPr id="90" name="89 Terminador"/>
          <p:cNvSpPr/>
          <p:nvPr/>
        </p:nvSpPr>
        <p:spPr>
          <a:xfrm>
            <a:off x="3357554" y="571480"/>
            <a:ext cx="2500330" cy="714380"/>
          </a:xfrm>
          <a:prstGeom prst="flowChartTermina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FFC000"/>
                </a:solidFill>
              </a:rPr>
              <a:t>GERENTE</a:t>
            </a:r>
            <a:endParaRPr lang="es-ES" sz="2400" b="1" dirty="0">
              <a:solidFill>
                <a:srgbClr val="FFC000"/>
              </a:solidFill>
            </a:endParaRPr>
          </a:p>
        </p:txBody>
      </p:sp>
      <p:sp>
        <p:nvSpPr>
          <p:cNvPr id="87" name="86 Rectángulo"/>
          <p:cNvSpPr/>
          <p:nvPr/>
        </p:nvSpPr>
        <p:spPr>
          <a:xfrm>
            <a:off x="6929454" y="142852"/>
            <a:ext cx="185018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Organigrama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8" name="87 Botón de acción: Volver">
            <a:hlinkClick r:id="rId3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1" name="90 Flecha derecha">
            <a:hlinkClick r:id="rId4" action="ppaction://hlinksldjump"/>
          </p:cNvPr>
          <p:cNvSpPr/>
          <p:nvPr/>
        </p:nvSpPr>
        <p:spPr>
          <a:xfrm>
            <a:off x="8143900" y="6357958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2000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1285884" cy="619683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6072198" y="2214554"/>
            <a:ext cx="1214446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HERRAMIENTAS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57158" y="2214554"/>
            <a:ext cx="857256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rgbClr val="FFC000"/>
                </a:solidFill>
              </a:rPr>
              <a:t>OFICINA</a:t>
            </a:r>
          </a:p>
        </p:txBody>
      </p:sp>
      <p:cxnSp>
        <p:nvCxnSpPr>
          <p:cNvPr id="10" name="9 Conector recto de flecha"/>
          <p:cNvCxnSpPr/>
          <p:nvPr/>
        </p:nvCxnSpPr>
        <p:spPr>
          <a:xfrm rot="5400000">
            <a:off x="606425" y="2678113"/>
            <a:ext cx="357187" cy="1588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428596" y="2928934"/>
            <a:ext cx="714380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R.O. 1</a:t>
            </a:r>
          </a:p>
        </p:txBody>
      </p:sp>
      <p:cxnSp>
        <p:nvCxnSpPr>
          <p:cNvPr id="12" name="11 Conector recto"/>
          <p:cNvCxnSpPr/>
          <p:nvPr/>
        </p:nvCxnSpPr>
        <p:spPr>
          <a:xfrm rot="5400000">
            <a:off x="713581" y="3285332"/>
            <a:ext cx="142875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785813" y="3357563"/>
            <a:ext cx="357187" cy="1587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10800000">
            <a:off x="428625" y="3357563"/>
            <a:ext cx="357188" cy="1587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>
            <a:off x="286544" y="3499644"/>
            <a:ext cx="285750" cy="1588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>
            <a:off x="1000919" y="3499644"/>
            <a:ext cx="285750" cy="1588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Elipse"/>
          <p:cNvSpPr/>
          <p:nvPr/>
        </p:nvSpPr>
        <p:spPr>
          <a:xfrm>
            <a:off x="0" y="3643314"/>
            <a:ext cx="714348" cy="214314"/>
          </a:xfrm>
          <a:prstGeom prst="ellipse">
            <a:avLst/>
          </a:prstGeom>
          <a:solidFill>
            <a:srgbClr val="92D05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>
                    <a:lumMod val="75000"/>
                  </a:schemeClr>
                </a:solidFill>
              </a:rPr>
              <a:t>P.O.1</a:t>
            </a:r>
          </a:p>
        </p:txBody>
      </p:sp>
      <p:sp>
        <p:nvSpPr>
          <p:cNvPr id="18" name="17 Elipse"/>
          <p:cNvSpPr/>
          <p:nvPr/>
        </p:nvSpPr>
        <p:spPr>
          <a:xfrm>
            <a:off x="785786" y="3643314"/>
            <a:ext cx="714348" cy="214314"/>
          </a:xfrm>
          <a:prstGeom prst="ellipse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P.O.2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6357950" y="2928934"/>
            <a:ext cx="714380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R.H. 1</a:t>
            </a:r>
          </a:p>
        </p:txBody>
      </p:sp>
      <p:cxnSp>
        <p:nvCxnSpPr>
          <p:cNvPr id="20" name="19 Conector recto"/>
          <p:cNvCxnSpPr/>
          <p:nvPr/>
        </p:nvCxnSpPr>
        <p:spPr>
          <a:xfrm rot="5400000">
            <a:off x="6644481" y="3285332"/>
            <a:ext cx="142875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6715125" y="3357563"/>
            <a:ext cx="357188" cy="1587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rot="10800000">
            <a:off x="6357938" y="3357563"/>
            <a:ext cx="357187" cy="1587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5400000">
            <a:off x="6215857" y="3499644"/>
            <a:ext cx="285750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rot="5400000">
            <a:off x="6930232" y="3499644"/>
            <a:ext cx="285750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Elipse"/>
          <p:cNvSpPr/>
          <p:nvPr/>
        </p:nvSpPr>
        <p:spPr>
          <a:xfrm>
            <a:off x="5929354" y="3643314"/>
            <a:ext cx="714348" cy="214314"/>
          </a:xfrm>
          <a:prstGeom prst="ellipse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P.H.1</a:t>
            </a:r>
          </a:p>
        </p:txBody>
      </p:sp>
      <p:sp>
        <p:nvSpPr>
          <p:cNvPr id="26" name="25 Elipse"/>
          <p:cNvSpPr/>
          <p:nvPr/>
        </p:nvSpPr>
        <p:spPr>
          <a:xfrm>
            <a:off x="6715140" y="3643314"/>
            <a:ext cx="714348" cy="214314"/>
          </a:xfrm>
          <a:prstGeom prst="ellipse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P.H.2</a:t>
            </a:r>
          </a:p>
        </p:txBody>
      </p:sp>
      <p:cxnSp>
        <p:nvCxnSpPr>
          <p:cNvPr id="27" name="26 Conector recto de flecha"/>
          <p:cNvCxnSpPr/>
          <p:nvPr/>
        </p:nvCxnSpPr>
        <p:spPr>
          <a:xfrm rot="5400000">
            <a:off x="6537325" y="2678113"/>
            <a:ext cx="357187" cy="1588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Rectángulo"/>
          <p:cNvSpPr/>
          <p:nvPr/>
        </p:nvSpPr>
        <p:spPr>
          <a:xfrm>
            <a:off x="7786710" y="2214554"/>
            <a:ext cx="1214446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FÁBRICA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8001024" y="2928934"/>
            <a:ext cx="714380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R.F. 1</a:t>
            </a:r>
          </a:p>
        </p:txBody>
      </p:sp>
      <p:cxnSp>
        <p:nvCxnSpPr>
          <p:cNvPr id="30" name="29 Conector recto de flecha"/>
          <p:cNvCxnSpPr/>
          <p:nvPr/>
        </p:nvCxnSpPr>
        <p:spPr>
          <a:xfrm rot="5400000">
            <a:off x="8180388" y="2678113"/>
            <a:ext cx="357187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rot="5400000">
            <a:off x="8180388" y="3392488"/>
            <a:ext cx="357187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Elipse"/>
          <p:cNvSpPr/>
          <p:nvPr/>
        </p:nvSpPr>
        <p:spPr>
          <a:xfrm>
            <a:off x="8001024" y="3643314"/>
            <a:ext cx="714348" cy="214314"/>
          </a:xfrm>
          <a:prstGeom prst="ellipse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P.F.2</a:t>
            </a:r>
          </a:p>
        </p:txBody>
      </p:sp>
      <p:sp>
        <p:nvSpPr>
          <p:cNvPr id="33" name="32 Rectángulo"/>
          <p:cNvSpPr/>
          <p:nvPr/>
        </p:nvSpPr>
        <p:spPr>
          <a:xfrm>
            <a:off x="5214942" y="4714884"/>
            <a:ext cx="1214446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COMERCIAL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5429256" y="5500702"/>
            <a:ext cx="714380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 1</a:t>
            </a:r>
          </a:p>
        </p:txBody>
      </p:sp>
      <p:cxnSp>
        <p:nvCxnSpPr>
          <p:cNvPr id="35" name="34 Conector recto de flecha"/>
          <p:cNvCxnSpPr/>
          <p:nvPr/>
        </p:nvCxnSpPr>
        <p:spPr>
          <a:xfrm rot="5400000">
            <a:off x="5608638" y="5249863"/>
            <a:ext cx="357187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Rectángulo"/>
          <p:cNvSpPr/>
          <p:nvPr/>
        </p:nvSpPr>
        <p:spPr>
          <a:xfrm>
            <a:off x="7072330" y="4714884"/>
            <a:ext cx="1214446" cy="285752"/>
          </a:xfrm>
          <a:prstGeom prst="rect">
            <a:avLst/>
          </a:prstGeom>
          <a:solidFill>
            <a:srgbClr val="92D05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tx2">
                    <a:lumMod val="75000"/>
                  </a:schemeClr>
                </a:solidFill>
              </a:rPr>
              <a:t>INFORMÁTICA</a:t>
            </a:r>
            <a:endParaRPr lang="es-E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7" name="36 Conector recto de flecha"/>
          <p:cNvCxnSpPr/>
          <p:nvPr/>
        </p:nvCxnSpPr>
        <p:spPr>
          <a:xfrm rot="5400000">
            <a:off x="7466013" y="5178425"/>
            <a:ext cx="357188" cy="1587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4429124" y="2214554"/>
            <a:ext cx="1143008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CONTABILIDAD</a:t>
            </a:r>
          </a:p>
        </p:txBody>
      </p:sp>
      <p:cxnSp>
        <p:nvCxnSpPr>
          <p:cNvPr id="39" name="38 Conector recto"/>
          <p:cNvCxnSpPr/>
          <p:nvPr/>
        </p:nvCxnSpPr>
        <p:spPr>
          <a:xfrm rot="5400000">
            <a:off x="4822825" y="2678113"/>
            <a:ext cx="357187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>
            <a:off x="5000625" y="2857500"/>
            <a:ext cx="357188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 rot="10800000">
            <a:off x="4643438" y="2857500"/>
            <a:ext cx="357187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/>
          <p:nvPr/>
        </p:nvCxnSpPr>
        <p:spPr>
          <a:xfrm rot="5400000">
            <a:off x="4501357" y="2999581"/>
            <a:ext cx="285750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 de flecha"/>
          <p:cNvCxnSpPr/>
          <p:nvPr/>
        </p:nvCxnSpPr>
        <p:spPr>
          <a:xfrm rot="5400000">
            <a:off x="5215732" y="2999581"/>
            <a:ext cx="285750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Rectángulo"/>
          <p:cNvSpPr/>
          <p:nvPr/>
        </p:nvSpPr>
        <p:spPr>
          <a:xfrm>
            <a:off x="4286248" y="3214686"/>
            <a:ext cx="642942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R.C.1</a:t>
            </a:r>
          </a:p>
        </p:txBody>
      </p:sp>
      <p:sp>
        <p:nvSpPr>
          <p:cNvPr id="45" name="44 Rectángulo"/>
          <p:cNvSpPr/>
          <p:nvPr/>
        </p:nvSpPr>
        <p:spPr>
          <a:xfrm>
            <a:off x="5072066" y="3214686"/>
            <a:ext cx="571504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R.C.2</a:t>
            </a:r>
          </a:p>
        </p:txBody>
      </p:sp>
      <p:sp>
        <p:nvSpPr>
          <p:cNvPr id="46" name="45 Elipse"/>
          <p:cNvSpPr/>
          <p:nvPr/>
        </p:nvSpPr>
        <p:spPr>
          <a:xfrm>
            <a:off x="7286644" y="5429264"/>
            <a:ext cx="714348" cy="214314"/>
          </a:xfrm>
          <a:prstGeom prst="ellipse">
            <a:avLst/>
          </a:prstGeom>
          <a:solidFill>
            <a:srgbClr val="92D05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>
                    <a:lumMod val="75000"/>
                  </a:schemeClr>
                </a:solidFill>
              </a:rPr>
              <a:t>P.I.1</a:t>
            </a:r>
          </a:p>
        </p:txBody>
      </p:sp>
      <p:sp>
        <p:nvSpPr>
          <p:cNvPr id="47" name="46 Rectángulo"/>
          <p:cNvSpPr/>
          <p:nvPr/>
        </p:nvSpPr>
        <p:spPr>
          <a:xfrm>
            <a:off x="2500298" y="2214554"/>
            <a:ext cx="1143008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ALMACEN</a:t>
            </a:r>
          </a:p>
        </p:txBody>
      </p:sp>
      <p:cxnSp>
        <p:nvCxnSpPr>
          <p:cNvPr id="48" name="47 Conector recto"/>
          <p:cNvCxnSpPr/>
          <p:nvPr/>
        </p:nvCxnSpPr>
        <p:spPr>
          <a:xfrm rot="5400000">
            <a:off x="2892425" y="2678113"/>
            <a:ext cx="357187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>
            <a:off x="3071813" y="2857500"/>
            <a:ext cx="357187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 rot="10800000">
            <a:off x="2714625" y="2857500"/>
            <a:ext cx="357188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 de flecha"/>
          <p:cNvCxnSpPr/>
          <p:nvPr/>
        </p:nvCxnSpPr>
        <p:spPr>
          <a:xfrm rot="5400000">
            <a:off x="2572544" y="2999581"/>
            <a:ext cx="285750" cy="1588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 de flecha"/>
          <p:cNvCxnSpPr/>
          <p:nvPr/>
        </p:nvCxnSpPr>
        <p:spPr>
          <a:xfrm rot="5400000">
            <a:off x="3286919" y="2999581"/>
            <a:ext cx="285750" cy="1588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Rectángulo"/>
          <p:cNvSpPr/>
          <p:nvPr/>
        </p:nvSpPr>
        <p:spPr>
          <a:xfrm>
            <a:off x="2357422" y="3214686"/>
            <a:ext cx="642942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R.A.1</a:t>
            </a:r>
          </a:p>
        </p:txBody>
      </p:sp>
      <p:sp>
        <p:nvSpPr>
          <p:cNvPr id="54" name="53 Rectángulo"/>
          <p:cNvSpPr/>
          <p:nvPr/>
        </p:nvSpPr>
        <p:spPr>
          <a:xfrm>
            <a:off x="3143240" y="3214686"/>
            <a:ext cx="571504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R.A.2</a:t>
            </a:r>
          </a:p>
        </p:txBody>
      </p:sp>
      <p:cxnSp>
        <p:nvCxnSpPr>
          <p:cNvPr id="55" name="54 Conector recto"/>
          <p:cNvCxnSpPr/>
          <p:nvPr/>
        </p:nvCxnSpPr>
        <p:spPr>
          <a:xfrm rot="5400000">
            <a:off x="2572544" y="3642519"/>
            <a:ext cx="285750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"/>
          <p:cNvCxnSpPr/>
          <p:nvPr/>
        </p:nvCxnSpPr>
        <p:spPr>
          <a:xfrm rot="5400000">
            <a:off x="3286919" y="3642519"/>
            <a:ext cx="285750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>
            <a:off x="2286000" y="3786188"/>
            <a:ext cx="1500188" cy="1587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Elipse"/>
          <p:cNvSpPr/>
          <p:nvPr/>
        </p:nvSpPr>
        <p:spPr>
          <a:xfrm>
            <a:off x="1643042" y="4000504"/>
            <a:ext cx="714348" cy="214314"/>
          </a:xfrm>
          <a:prstGeom prst="ellipse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P.A.1</a:t>
            </a:r>
          </a:p>
        </p:txBody>
      </p:sp>
      <p:sp>
        <p:nvSpPr>
          <p:cNvPr id="59" name="58 Elipse"/>
          <p:cNvSpPr/>
          <p:nvPr/>
        </p:nvSpPr>
        <p:spPr>
          <a:xfrm>
            <a:off x="2357422" y="4000504"/>
            <a:ext cx="714348" cy="214314"/>
          </a:xfrm>
          <a:prstGeom prst="ellipse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P.A.2</a:t>
            </a:r>
          </a:p>
        </p:txBody>
      </p:sp>
      <p:sp>
        <p:nvSpPr>
          <p:cNvPr id="60" name="59 Elipse"/>
          <p:cNvSpPr/>
          <p:nvPr/>
        </p:nvSpPr>
        <p:spPr>
          <a:xfrm>
            <a:off x="3071834" y="4000504"/>
            <a:ext cx="714348" cy="214314"/>
          </a:xfrm>
          <a:prstGeom prst="ellipse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P.A.3</a:t>
            </a:r>
          </a:p>
        </p:txBody>
      </p:sp>
      <p:sp>
        <p:nvSpPr>
          <p:cNvPr id="61" name="60 Elipse"/>
          <p:cNvSpPr/>
          <p:nvPr/>
        </p:nvSpPr>
        <p:spPr>
          <a:xfrm>
            <a:off x="3786182" y="4143380"/>
            <a:ext cx="714348" cy="214314"/>
          </a:xfrm>
          <a:prstGeom prst="ellipse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P.A.4</a:t>
            </a:r>
          </a:p>
        </p:txBody>
      </p:sp>
      <p:cxnSp>
        <p:nvCxnSpPr>
          <p:cNvPr id="62" name="61 Conector recto de flecha"/>
          <p:cNvCxnSpPr/>
          <p:nvPr/>
        </p:nvCxnSpPr>
        <p:spPr>
          <a:xfrm rot="16200000" flipH="1">
            <a:off x="3750465" y="3821911"/>
            <a:ext cx="285754" cy="214308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/>
          <p:nvPr/>
        </p:nvCxnSpPr>
        <p:spPr>
          <a:xfrm rot="10800000" flipV="1">
            <a:off x="2000250" y="3786188"/>
            <a:ext cx="285750" cy="214312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/>
          <p:nvPr/>
        </p:nvCxnSpPr>
        <p:spPr>
          <a:xfrm rot="5400000">
            <a:off x="2607469" y="3893344"/>
            <a:ext cx="214312" cy="0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 de flecha"/>
          <p:cNvCxnSpPr/>
          <p:nvPr/>
        </p:nvCxnSpPr>
        <p:spPr>
          <a:xfrm rot="16200000" flipH="1">
            <a:off x="3321844" y="3893344"/>
            <a:ext cx="214312" cy="0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 rot="5400000">
            <a:off x="4429126" y="1427162"/>
            <a:ext cx="285750" cy="3175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 de flecha"/>
          <p:cNvCxnSpPr/>
          <p:nvPr/>
        </p:nvCxnSpPr>
        <p:spPr>
          <a:xfrm rot="5400000">
            <a:off x="500857" y="1856581"/>
            <a:ext cx="571500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785813" y="1571625"/>
            <a:ext cx="7572375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 de flecha"/>
          <p:cNvCxnSpPr/>
          <p:nvPr/>
        </p:nvCxnSpPr>
        <p:spPr>
          <a:xfrm rot="5400000">
            <a:off x="6430169" y="1856581"/>
            <a:ext cx="571500" cy="1588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 de flecha"/>
          <p:cNvCxnSpPr/>
          <p:nvPr/>
        </p:nvCxnSpPr>
        <p:spPr>
          <a:xfrm rot="5400000">
            <a:off x="8073232" y="1856581"/>
            <a:ext cx="571500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 de flecha"/>
          <p:cNvCxnSpPr/>
          <p:nvPr/>
        </p:nvCxnSpPr>
        <p:spPr>
          <a:xfrm rot="5400000">
            <a:off x="4715669" y="1856581"/>
            <a:ext cx="571500" cy="1588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 de flecha"/>
          <p:cNvCxnSpPr/>
          <p:nvPr/>
        </p:nvCxnSpPr>
        <p:spPr>
          <a:xfrm rot="5400000">
            <a:off x="2785269" y="1856581"/>
            <a:ext cx="571500" cy="1588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recto de flecha"/>
          <p:cNvCxnSpPr/>
          <p:nvPr/>
        </p:nvCxnSpPr>
        <p:spPr>
          <a:xfrm rot="5400000">
            <a:off x="34132" y="3107531"/>
            <a:ext cx="3073400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 de flecha"/>
          <p:cNvCxnSpPr/>
          <p:nvPr/>
        </p:nvCxnSpPr>
        <p:spPr>
          <a:xfrm rot="5400000">
            <a:off x="4249738" y="3108325"/>
            <a:ext cx="3073400" cy="0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 de flecha"/>
          <p:cNvCxnSpPr/>
          <p:nvPr/>
        </p:nvCxnSpPr>
        <p:spPr>
          <a:xfrm rot="5400000">
            <a:off x="6107113" y="3108325"/>
            <a:ext cx="3073400" cy="0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8" name="77 Elipse"/>
          <p:cNvSpPr/>
          <p:nvPr/>
        </p:nvSpPr>
        <p:spPr>
          <a:xfrm>
            <a:off x="4214810" y="3714752"/>
            <a:ext cx="714348" cy="214314"/>
          </a:xfrm>
          <a:prstGeom prst="ellipse">
            <a:avLst/>
          </a:prstGeom>
          <a:solidFill>
            <a:srgbClr val="92D05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>
                    <a:lumMod val="75000"/>
                  </a:schemeClr>
                </a:solidFill>
              </a:rPr>
              <a:t>P.A.5</a:t>
            </a:r>
          </a:p>
        </p:txBody>
      </p:sp>
      <p:cxnSp>
        <p:nvCxnSpPr>
          <p:cNvPr id="79" name="78 Conector recto de flecha"/>
          <p:cNvCxnSpPr/>
          <p:nvPr/>
        </p:nvCxnSpPr>
        <p:spPr>
          <a:xfrm>
            <a:off x="3786188" y="3786188"/>
            <a:ext cx="357187" cy="1587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  <a:effectLst>
            <a:outerShdw blurRad="50800" dist="50800" dir="1902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0" name="79 Rectángulo"/>
          <p:cNvSpPr/>
          <p:nvPr/>
        </p:nvSpPr>
        <p:spPr>
          <a:xfrm>
            <a:off x="1214414" y="4714884"/>
            <a:ext cx="714380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TIENDA</a:t>
            </a:r>
          </a:p>
        </p:txBody>
      </p:sp>
      <p:cxnSp>
        <p:nvCxnSpPr>
          <p:cNvPr id="81" name="80 Conector recto"/>
          <p:cNvCxnSpPr/>
          <p:nvPr/>
        </p:nvCxnSpPr>
        <p:spPr>
          <a:xfrm rot="5400000">
            <a:off x="1499394" y="5072857"/>
            <a:ext cx="142875" cy="1587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"/>
          <p:cNvCxnSpPr/>
          <p:nvPr/>
        </p:nvCxnSpPr>
        <p:spPr>
          <a:xfrm>
            <a:off x="1571625" y="5143500"/>
            <a:ext cx="357188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82 Conector recto"/>
          <p:cNvCxnSpPr/>
          <p:nvPr/>
        </p:nvCxnSpPr>
        <p:spPr>
          <a:xfrm rot="10800000">
            <a:off x="1214438" y="5143500"/>
            <a:ext cx="357187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recto de flecha"/>
          <p:cNvCxnSpPr/>
          <p:nvPr/>
        </p:nvCxnSpPr>
        <p:spPr>
          <a:xfrm rot="5400000">
            <a:off x="1072357" y="5285581"/>
            <a:ext cx="285750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 de flecha"/>
          <p:cNvCxnSpPr/>
          <p:nvPr/>
        </p:nvCxnSpPr>
        <p:spPr>
          <a:xfrm rot="5400000">
            <a:off x="1786732" y="5285581"/>
            <a:ext cx="285750" cy="1587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85 Rectángulo"/>
          <p:cNvSpPr/>
          <p:nvPr/>
        </p:nvSpPr>
        <p:spPr>
          <a:xfrm>
            <a:off x="928662" y="5500702"/>
            <a:ext cx="571504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R.T.1</a:t>
            </a:r>
          </a:p>
        </p:txBody>
      </p:sp>
      <p:sp>
        <p:nvSpPr>
          <p:cNvPr id="87" name="86 Rectángulo"/>
          <p:cNvSpPr/>
          <p:nvPr/>
        </p:nvSpPr>
        <p:spPr>
          <a:xfrm>
            <a:off x="1643042" y="5500702"/>
            <a:ext cx="571504" cy="285752"/>
          </a:xfrm>
          <a:prstGeom prst="rect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R.T.2</a:t>
            </a:r>
          </a:p>
        </p:txBody>
      </p:sp>
      <p:cxnSp>
        <p:nvCxnSpPr>
          <p:cNvPr id="88" name="87 Conector recto de flecha"/>
          <p:cNvCxnSpPr/>
          <p:nvPr/>
        </p:nvCxnSpPr>
        <p:spPr>
          <a:xfrm rot="10800000" flipV="1">
            <a:off x="1071563" y="6000750"/>
            <a:ext cx="287337" cy="214313"/>
          </a:xfrm>
          <a:prstGeom prst="straightConnector1">
            <a:avLst/>
          </a:prstGeom>
          <a:ln>
            <a:tailEnd type="arrow"/>
          </a:ln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88 Elipse"/>
          <p:cNvSpPr/>
          <p:nvPr/>
        </p:nvSpPr>
        <p:spPr>
          <a:xfrm>
            <a:off x="714348" y="6286520"/>
            <a:ext cx="714348" cy="214314"/>
          </a:xfrm>
          <a:prstGeom prst="ellipse">
            <a:avLst/>
          </a:prstGeom>
          <a:solidFill>
            <a:srgbClr val="C0000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P.T.1</a:t>
            </a:r>
          </a:p>
        </p:txBody>
      </p:sp>
      <p:cxnSp>
        <p:nvCxnSpPr>
          <p:cNvPr id="90" name="89 Conector recto"/>
          <p:cNvCxnSpPr/>
          <p:nvPr/>
        </p:nvCxnSpPr>
        <p:spPr>
          <a:xfrm>
            <a:off x="1214438" y="6000750"/>
            <a:ext cx="714375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Conector recto"/>
          <p:cNvCxnSpPr/>
          <p:nvPr/>
        </p:nvCxnSpPr>
        <p:spPr>
          <a:xfrm rot="5400000" flipH="1" flipV="1">
            <a:off x="1820862" y="5894388"/>
            <a:ext cx="214313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91 Conector recto"/>
          <p:cNvCxnSpPr/>
          <p:nvPr/>
        </p:nvCxnSpPr>
        <p:spPr>
          <a:xfrm rot="5400000" flipH="1" flipV="1">
            <a:off x="1106487" y="5894388"/>
            <a:ext cx="214313" cy="1588"/>
          </a:xfrm>
          <a:prstGeom prst="line">
            <a:avLst/>
          </a:prstGeom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92 Elipse"/>
          <p:cNvSpPr/>
          <p:nvPr/>
        </p:nvSpPr>
        <p:spPr>
          <a:xfrm>
            <a:off x="1643042" y="6286520"/>
            <a:ext cx="714348" cy="214314"/>
          </a:xfrm>
          <a:prstGeom prst="ellipse">
            <a:avLst/>
          </a:prstGeom>
          <a:solidFill>
            <a:srgbClr val="92D050"/>
          </a:solidFill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12700">
            <a:bevelT w="63500" h="25400"/>
            <a:contourClr>
              <a:schemeClr val="accent1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>
                    <a:lumMod val="75000"/>
                  </a:schemeClr>
                </a:solidFill>
              </a:rPr>
              <a:t>P.T.2</a:t>
            </a:r>
          </a:p>
        </p:txBody>
      </p:sp>
      <p:cxnSp>
        <p:nvCxnSpPr>
          <p:cNvPr id="94" name="93 Conector recto de flecha"/>
          <p:cNvCxnSpPr/>
          <p:nvPr/>
        </p:nvCxnSpPr>
        <p:spPr>
          <a:xfrm>
            <a:off x="1714500" y="6000750"/>
            <a:ext cx="295275" cy="214313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5" name="94 Conector recto"/>
          <p:cNvCxnSpPr/>
          <p:nvPr/>
        </p:nvCxnSpPr>
        <p:spPr>
          <a:xfrm flipV="1">
            <a:off x="785813" y="3571875"/>
            <a:ext cx="642937" cy="357188"/>
          </a:xfrm>
          <a:prstGeom prst="line">
            <a:avLst/>
          </a:prstGeom>
          <a:ln w="412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6" name="95 Conector recto"/>
          <p:cNvCxnSpPr/>
          <p:nvPr/>
        </p:nvCxnSpPr>
        <p:spPr>
          <a:xfrm>
            <a:off x="857250" y="3571875"/>
            <a:ext cx="571500" cy="357188"/>
          </a:xfrm>
          <a:prstGeom prst="line">
            <a:avLst/>
          </a:prstGeom>
          <a:ln w="41275" cmpd="sng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9" name="98 Cinta perforada"/>
          <p:cNvSpPr/>
          <p:nvPr/>
        </p:nvSpPr>
        <p:spPr>
          <a:xfrm>
            <a:off x="7429520" y="428604"/>
            <a:ext cx="1143008" cy="357190"/>
          </a:xfrm>
          <a:prstGeom prst="flowChartPunchedTap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FFC000"/>
                </a:solidFill>
              </a:rPr>
              <a:t>2006</a:t>
            </a:r>
            <a:endParaRPr lang="es-ES" dirty="0">
              <a:solidFill>
                <a:srgbClr val="FFC000"/>
              </a:solidFill>
            </a:endParaRPr>
          </a:p>
        </p:txBody>
      </p:sp>
      <p:sp>
        <p:nvSpPr>
          <p:cNvPr id="100" name="99 Cinta perforada"/>
          <p:cNvSpPr/>
          <p:nvPr/>
        </p:nvSpPr>
        <p:spPr>
          <a:xfrm>
            <a:off x="7429520" y="785794"/>
            <a:ext cx="1143008" cy="357190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/>
                </a:solidFill>
              </a:rPr>
              <a:t>2007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103" name="102 Terminador"/>
          <p:cNvSpPr/>
          <p:nvPr/>
        </p:nvSpPr>
        <p:spPr>
          <a:xfrm>
            <a:off x="3357554" y="571480"/>
            <a:ext cx="2500330" cy="714380"/>
          </a:xfrm>
          <a:prstGeom prst="flowChartTerminator">
            <a:avLst/>
          </a:prstGeom>
          <a:solidFill>
            <a:srgbClr val="C00000"/>
          </a:solidFill>
          <a:effectLst>
            <a:outerShdw blurRad="76200" dist="88900" dir="12660000" sx="95000" sy="95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FFC000"/>
                </a:solidFill>
              </a:rPr>
              <a:t>GERENTE</a:t>
            </a:r>
            <a:endParaRPr lang="es-ES" sz="2400" b="1" dirty="0">
              <a:solidFill>
                <a:srgbClr val="FFC000"/>
              </a:solidFill>
            </a:endParaRPr>
          </a:p>
        </p:txBody>
      </p:sp>
      <p:sp>
        <p:nvSpPr>
          <p:cNvPr id="97" name="96 Rectángulo"/>
          <p:cNvSpPr/>
          <p:nvPr/>
        </p:nvSpPr>
        <p:spPr>
          <a:xfrm>
            <a:off x="7143768" y="0"/>
            <a:ext cx="185018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Organigrama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8" name="97 Botón de acción: Volver">
            <a:hlinkClick r:id="rId3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1" name="100 Flecha derecha">
            <a:hlinkClick r:id="rId4" action="ppaction://hlinksldjump"/>
          </p:cNvPr>
          <p:cNvSpPr/>
          <p:nvPr/>
        </p:nvSpPr>
        <p:spPr>
          <a:xfrm>
            <a:off x="8143900" y="6357958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2000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1285884" cy="619683"/>
          </a:xfrm>
          <a:prstGeom prst="rect">
            <a:avLst/>
          </a:prstGeom>
          <a:noFill/>
        </p:spPr>
      </p:pic>
      <p:cxnSp>
        <p:nvCxnSpPr>
          <p:cNvPr id="113" name="112 Conector recto de flecha"/>
          <p:cNvCxnSpPr/>
          <p:nvPr/>
        </p:nvCxnSpPr>
        <p:spPr>
          <a:xfrm rot="5400000">
            <a:off x="-250055" y="3107519"/>
            <a:ext cx="30734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1334148" cy="642942"/>
          </a:xfrm>
          <a:prstGeom prst="rect">
            <a:avLst/>
          </a:prstGeom>
          <a:noFill/>
        </p:spPr>
      </p:pic>
      <p:sp>
        <p:nvSpPr>
          <p:cNvPr id="116" name="115 Rectángulo"/>
          <p:cNvSpPr/>
          <p:nvPr/>
        </p:nvSpPr>
        <p:spPr>
          <a:xfrm>
            <a:off x="6072198" y="2214554"/>
            <a:ext cx="121444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HERRAMIENTAS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117" name="116 Rectángulo"/>
          <p:cNvSpPr/>
          <p:nvPr/>
        </p:nvSpPr>
        <p:spPr>
          <a:xfrm>
            <a:off x="357158" y="2214554"/>
            <a:ext cx="85725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rgbClr val="FFC000"/>
                </a:solidFill>
              </a:rPr>
              <a:t>OFICINA</a:t>
            </a:r>
          </a:p>
        </p:txBody>
      </p:sp>
      <p:cxnSp>
        <p:nvCxnSpPr>
          <p:cNvPr id="118" name="117 Conector recto de flecha"/>
          <p:cNvCxnSpPr/>
          <p:nvPr/>
        </p:nvCxnSpPr>
        <p:spPr>
          <a:xfrm rot="5400000">
            <a:off x="606425" y="2678113"/>
            <a:ext cx="357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118 Rectángulo"/>
          <p:cNvSpPr/>
          <p:nvPr/>
        </p:nvSpPr>
        <p:spPr>
          <a:xfrm>
            <a:off x="428596" y="2928934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R.O. 1</a:t>
            </a:r>
          </a:p>
        </p:txBody>
      </p:sp>
      <p:cxnSp>
        <p:nvCxnSpPr>
          <p:cNvPr id="120" name="119 Conector recto"/>
          <p:cNvCxnSpPr/>
          <p:nvPr/>
        </p:nvCxnSpPr>
        <p:spPr>
          <a:xfrm rot="5400000">
            <a:off x="713581" y="3285332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120 Conector recto"/>
          <p:cNvCxnSpPr/>
          <p:nvPr/>
        </p:nvCxnSpPr>
        <p:spPr>
          <a:xfrm>
            <a:off x="785813" y="3357563"/>
            <a:ext cx="357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121 Conector recto"/>
          <p:cNvCxnSpPr/>
          <p:nvPr/>
        </p:nvCxnSpPr>
        <p:spPr>
          <a:xfrm rot="10800000">
            <a:off x="428625" y="3357563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122 Conector recto de flecha"/>
          <p:cNvCxnSpPr/>
          <p:nvPr/>
        </p:nvCxnSpPr>
        <p:spPr>
          <a:xfrm rot="5400000">
            <a:off x="286544" y="3499644"/>
            <a:ext cx="285750" cy="1588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4" name="123 Conector recto de flecha"/>
          <p:cNvCxnSpPr/>
          <p:nvPr/>
        </p:nvCxnSpPr>
        <p:spPr>
          <a:xfrm rot="5400000">
            <a:off x="1000919" y="3499644"/>
            <a:ext cx="285750" cy="1588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5" name="124 Elipse"/>
          <p:cNvSpPr/>
          <p:nvPr/>
        </p:nvSpPr>
        <p:spPr>
          <a:xfrm>
            <a:off x="0" y="3643314"/>
            <a:ext cx="714348" cy="214314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/>
                </a:solidFill>
              </a:rPr>
              <a:t>P.O.1</a:t>
            </a:r>
          </a:p>
        </p:txBody>
      </p:sp>
      <p:sp>
        <p:nvSpPr>
          <p:cNvPr id="126" name="125 Elipse"/>
          <p:cNvSpPr/>
          <p:nvPr/>
        </p:nvSpPr>
        <p:spPr>
          <a:xfrm>
            <a:off x="785786" y="3643314"/>
            <a:ext cx="714348" cy="214314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0000"/>
                </a:solidFill>
              </a:rPr>
              <a:t>P.O.2</a:t>
            </a:r>
          </a:p>
        </p:txBody>
      </p:sp>
      <p:sp>
        <p:nvSpPr>
          <p:cNvPr id="127" name="126 Rectángulo"/>
          <p:cNvSpPr/>
          <p:nvPr/>
        </p:nvSpPr>
        <p:spPr>
          <a:xfrm>
            <a:off x="6357950" y="2928934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R.H. 1</a:t>
            </a:r>
          </a:p>
        </p:txBody>
      </p:sp>
      <p:cxnSp>
        <p:nvCxnSpPr>
          <p:cNvPr id="128" name="127 Conector recto"/>
          <p:cNvCxnSpPr/>
          <p:nvPr/>
        </p:nvCxnSpPr>
        <p:spPr>
          <a:xfrm rot="5400000">
            <a:off x="6644481" y="3285332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128 Conector recto"/>
          <p:cNvCxnSpPr/>
          <p:nvPr/>
        </p:nvCxnSpPr>
        <p:spPr>
          <a:xfrm>
            <a:off x="6715125" y="3357563"/>
            <a:ext cx="5000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129 Conector recto"/>
          <p:cNvCxnSpPr/>
          <p:nvPr/>
        </p:nvCxnSpPr>
        <p:spPr>
          <a:xfrm rot="10800000">
            <a:off x="6215063" y="3357563"/>
            <a:ext cx="5000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130 Conector recto de flecha"/>
          <p:cNvCxnSpPr/>
          <p:nvPr/>
        </p:nvCxnSpPr>
        <p:spPr>
          <a:xfrm rot="5400000">
            <a:off x="6072982" y="3499644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131 Conector recto de flecha"/>
          <p:cNvCxnSpPr/>
          <p:nvPr/>
        </p:nvCxnSpPr>
        <p:spPr>
          <a:xfrm rot="5400000">
            <a:off x="7073107" y="3499644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132 Elipse"/>
          <p:cNvSpPr/>
          <p:nvPr/>
        </p:nvSpPr>
        <p:spPr>
          <a:xfrm>
            <a:off x="5857884" y="364331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P.H.1</a:t>
            </a:r>
          </a:p>
        </p:txBody>
      </p:sp>
      <p:sp>
        <p:nvSpPr>
          <p:cNvPr id="134" name="133 Elipse"/>
          <p:cNvSpPr/>
          <p:nvPr/>
        </p:nvSpPr>
        <p:spPr>
          <a:xfrm>
            <a:off x="6858016" y="364331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P.H.2</a:t>
            </a:r>
          </a:p>
        </p:txBody>
      </p:sp>
      <p:cxnSp>
        <p:nvCxnSpPr>
          <p:cNvPr id="135" name="134 Conector recto de flecha"/>
          <p:cNvCxnSpPr/>
          <p:nvPr/>
        </p:nvCxnSpPr>
        <p:spPr>
          <a:xfrm rot="5400000">
            <a:off x="6537325" y="2678113"/>
            <a:ext cx="357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135 Rectángulo"/>
          <p:cNvSpPr/>
          <p:nvPr/>
        </p:nvSpPr>
        <p:spPr>
          <a:xfrm>
            <a:off x="7786710" y="2214554"/>
            <a:ext cx="121444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FÁBRICA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137" name="136 Rectángulo"/>
          <p:cNvSpPr/>
          <p:nvPr/>
        </p:nvSpPr>
        <p:spPr>
          <a:xfrm>
            <a:off x="8001024" y="2928934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R.F. 1</a:t>
            </a:r>
          </a:p>
        </p:txBody>
      </p:sp>
      <p:cxnSp>
        <p:nvCxnSpPr>
          <p:cNvPr id="138" name="137 Conector recto de flecha"/>
          <p:cNvCxnSpPr/>
          <p:nvPr/>
        </p:nvCxnSpPr>
        <p:spPr>
          <a:xfrm rot="5400000">
            <a:off x="8180388" y="2678113"/>
            <a:ext cx="357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138 Rectángulo"/>
          <p:cNvSpPr/>
          <p:nvPr/>
        </p:nvSpPr>
        <p:spPr>
          <a:xfrm>
            <a:off x="5214942" y="4714884"/>
            <a:ext cx="121444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COMERCIAL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140" name="139 Rectángulo"/>
          <p:cNvSpPr/>
          <p:nvPr/>
        </p:nvSpPr>
        <p:spPr>
          <a:xfrm>
            <a:off x="7072330" y="4714884"/>
            <a:ext cx="1214446" cy="285752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chemeClr val="tx2"/>
                </a:solidFill>
              </a:rPr>
              <a:t>INFORMÁTICA</a:t>
            </a:r>
            <a:endParaRPr lang="es-ES" sz="1400" dirty="0">
              <a:solidFill>
                <a:schemeClr val="tx2"/>
              </a:solidFill>
            </a:endParaRPr>
          </a:p>
        </p:txBody>
      </p:sp>
      <p:cxnSp>
        <p:nvCxnSpPr>
          <p:cNvPr id="141" name="140 Conector recto de flecha"/>
          <p:cNvCxnSpPr/>
          <p:nvPr/>
        </p:nvCxnSpPr>
        <p:spPr>
          <a:xfrm rot="5400000">
            <a:off x="7466013" y="5178425"/>
            <a:ext cx="357188" cy="1587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2" name="141 Rectángulo"/>
          <p:cNvSpPr/>
          <p:nvPr/>
        </p:nvSpPr>
        <p:spPr>
          <a:xfrm>
            <a:off x="4429124" y="2214554"/>
            <a:ext cx="1143008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CONTABILIDAD</a:t>
            </a:r>
          </a:p>
        </p:txBody>
      </p:sp>
      <p:cxnSp>
        <p:nvCxnSpPr>
          <p:cNvPr id="143" name="142 Conector recto"/>
          <p:cNvCxnSpPr/>
          <p:nvPr/>
        </p:nvCxnSpPr>
        <p:spPr>
          <a:xfrm rot="5400000">
            <a:off x="4822825" y="2678113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143 Conector recto"/>
          <p:cNvCxnSpPr/>
          <p:nvPr/>
        </p:nvCxnSpPr>
        <p:spPr>
          <a:xfrm>
            <a:off x="5000625" y="2857500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144 Conector recto"/>
          <p:cNvCxnSpPr/>
          <p:nvPr/>
        </p:nvCxnSpPr>
        <p:spPr>
          <a:xfrm rot="10800000">
            <a:off x="4643438" y="2857500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145 Conector recto de flecha"/>
          <p:cNvCxnSpPr/>
          <p:nvPr/>
        </p:nvCxnSpPr>
        <p:spPr>
          <a:xfrm rot="5400000">
            <a:off x="4501357" y="2999581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146 Conector recto de flecha"/>
          <p:cNvCxnSpPr/>
          <p:nvPr/>
        </p:nvCxnSpPr>
        <p:spPr>
          <a:xfrm rot="5400000">
            <a:off x="5215732" y="2999581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147 Rectángulo"/>
          <p:cNvSpPr/>
          <p:nvPr/>
        </p:nvSpPr>
        <p:spPr>
          <a:xfrm>
            <a:off x="4286248" y="3214686"/>
            <a:ext cx="642942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R.C.1</a:t>
            </a:r>
          </a:p>
        </p:txBody>
      </p:sp>
      <p:sp>
        <p:nvSpPr>
          <p:cNvPr id="149" name="148 Rectángulo"/>
          <p:cNvSpPr/>
          <p:nvPr/>
        </p:nvSpPr>
        <p:spPr>
          <a:xfrm>
            <a:off x="5072066" y="3214686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R.C.2</a:t>
            </a:r>
          </a:p>
        </p:txBody>
      </p:sp>
      <p:sp>
        <p:nvSpPr>
          <p:cNvPr id="150" name="149 Elipse"/>
          <p:cNvSpPr/>
          <p:nvPr/>
        </p:nvSpPr>
        <p:spPr>
          <a:xfrm>
            <a:off x="7286644" y="5429264"/>
            <a:ext cx="714348" cy="214314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/>
                </a:solidFill>
              </a:rPr>
              <a:t>P.I.1</a:t>
            </a:r>
          </a:p>
        </p:txBody>
      </p:sp>
      <p:sp>
        <p:nvSpPr>
          <p:cNvPr id="151" name="150 Rectángulo"/>
          <p:cNvSpPr/>
          <p:nvPr/>
        </p:nvSpPr>
        <p:spPr>
          <a:xfrm>
            <a:off x="2500298" y="2214554"/>
            <a:ext cx="1143008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ALMACEN</a:t>
            </a:r>
          </a:p>
        </p:txBody>
      </p:sp>
      <p:cxnSp>
        <p:nvCxnSpPr>
          <p:cNvPr id="152" name="151 Conector recto"/>
          <p:cNvCxnSpPr/>
          <p:nvPr/>
        </p:nvCxnSpPr>
        <p:spPr>
          <a:xfrm rot="5400000">
            <a:off x="2892425" y="2678113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152 Conector recto"/>
          <p:cNvCxnSpPr/>
          <p:nvPr/>
        </p:nvCxnSpPr>
        <p:spPr>
          <a:xfrm>
            <a:off x="3071813" y="2857500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153 Conector recto"/>
          <p:cNvCxnSpPr/>
          <p:nvPr/>
        </p:nvCxnSpPr>
        <p:spPr>
          <a:xfrm rot="10800000">
            <a:off x="2714625" y="2857500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154 Conector recto de flecha"/>
          <p:cNvCxnSpPr/>
          <p:nvPr/>
        </p:nvCxnSpPr>
        <p:spPr>
          <a:xfrm rot="5400000">
            <a:off x="2572544" y="2999581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155 Conector recto de flecha"/>
          <p:cNvCxnSpPr/>
          <p:nvPr/>
        </p:nvCxnSpPr>
        <p:spPr>
          <a:xfrm rot="5400000">
            <a:off x="3286919" y="2999581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156 Rectángulo"/>
          <p:cNvSpPr/>
          <p:nvPr/>
        </p:nvSpPr>
        <p:spPr>
          <a:xfrm>
            <a:off x="2357422" y="3214686"/>
            <a:ext cx="642942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R.A.1</a:t>
            </a:r>
          </a:p>
        </p:txBody>
      </p:sp>
      <p:sp>
        <p:nvSpPr>
          <p:cNvPr id="158" name="157 Rectángulo"/>
          <p:cNvSpPr/>
          <p:nvPr/>
        </p:nvSpPr>
        <p:spPr>
          <a:xfrm>
            <a:off x="3143240" y="3214686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R.A.2</a:t>
            </a:r>
          </a:p>
        </p:txBody>
      </p:sp>
      <p:cxnSp>
        <p:nvCxnSpPr>
          <p:cNvPr id="159" name="158 Conector recto"/>
          <p:cNvCxnSpPr/>
          <p:nvPr/>
        </p:nvCxnSpPr>
        <p:spPr>
          <a:xfrm rot="5400000">
            <a:off x="2572544" y="3642519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159 Conector recto"/>
          <p:cNvCxnSpPr/>
          <p:nvPr/>
        </p:nvCxnSpPr>
        <p:spPr>
          <a:xfrm rot="5400000">
            <a:off x="3286919" y="3642519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160 Conector recto"/>
          <p:cNvCxnSpPr/>
          <p:nvPr/>
        </p:nvCxnSpPr>
        <p:spPr>
          <a:xfrm>
            <a:off x="2286000" y="3786188"/>
            <a:ext cx="1500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161 Elipse"/>
          <p:cNvSpPr/>
          <p:nvPr/>
        </p:nvSpPr>
        <p:spPr>
          <a:xfrm>
            <a:off x="1643042" y="400050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P.A.1</a:t>
            </a:r>
          </a:p>
        </p:txBody>
      </p:sp>
      <p:sp>
        <p:nvSpPr>
          <p:cNvPr id="163" name="162 Elipse"/>
          <p:cNvSpPr/>
          <p:nvPr/>
        </p:nvSpPr>
        <p:spPr>
          <a:xfrm>
            <a:off x="2357422" y="400050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P.A.2</a:t>
            </a:r>
          </a:p>
        </p:txBody>
      </p:sp>
      <p:sp>
        <p:nvSpPr>
          <p:cNvPr id="164" name="163 Elipse"/>
          <p:cNvSpPr/>
          <p:nvPr/>
        </p:nvSpPr>
        <p:spPr>
          <a:xfrm>
            <a:off x="3071834" y="400050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P.A.3</a:t>
            </a:r>
          </a:p>
        </p:txBody>
      </p:sp>
      <p:sp>
        <p:nvSpPr>
          <p:cNvPr id="165" name="164 Elipse"/>
          <p:cNvSpPr/>
          <p:nvPr/>
        </p:nvSpPr>
        <p:spPr>
          <a:xfrm>
            <a:off x="3786182" y="400050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P.A.4</a:t>
            </a:r>
          </a:p>
        </p:txBody>
      </p:sp>
      <p:cxnSp>
        <p:nvCxnSpPr>
          <p:cNvPr id="166" name="165 Conector recto de flecha"/>
          <p:cNvCxnSpPr/>
          <p:nvPr/>
        </p:nvCxnSpPr>
        <p:spPr>
          <a:xfrm>
            <a:off x="3786188" y="3786188"/>
            <a:ext cx="357187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166 Conector recto de flecha"/>
          <p:cNvCxnSpPr/>
          <p:nvPr/>
        </p:nvCxnSpPr>
        <p:spPr>
          <a:xfrm rot="10800000" flipV="1">
            <a:off x="2000250" y="3786188"/>
            <a:ext cx="285750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167 Conector recto de flecha"/>
          <p:cNvCxnSpPr/>
          <p:nvPr/>
        </p:nvCxnSpPr>
        <p:spPr>
          <a:xfrm rot="5400000">
            <a:off x="2607469" y="3893344"/>
            <a:ext cx="214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168 Conector recto de flecha"/>
          <p:cNvCxnSpPr/>
          <p:nvPr/>
        </p:nvCxnSpPr>
        <p:spPr>
          <a:xfrm rot="16200000" flipH="1">
            <a:off x="3321844" y="3893344"/>
            <a:ext cx="214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169 Conector recto"/>
          <p:cNvCxnSpPr/>
          <p:nvPr/>
        </p:nvCxnSpPr>
        <p:spPr>
          <a:xfrm rot="5400000">
            <a:off x="4429126" y="1427162"/>
            <a:ext cx="28575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170 Conector recto de flecha"/>
          <p:cNvCxnSpPr/>
          <p:nvPr/>
        </p:nvCxnSpPr>
        <p:spPr>
          <a:xfrm rot="5400000">
            <a:off x="500857" y="1856581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171 Conector recto"/>
          <p:cNvCxnSpPr/>
          <p:nvPr/>
        </p:nvCxnSpPr>
        <p:spPr>
          <a:xfrm>
            <a:off x="785813" y="1571625"/>
            <a:ext cx="75723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172 Conector recto de flecha"/>
          <p:cNvCxnSpPr/>
          <p:nvPr/>
        </p:nvCxnSpPr>
        <p:spPr>
          <a:xfrm rot="5400000">
            <a:off x="6430169" y="1856581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173 Conector recto de flecha"/>
          <p:cNvCxnSpPr/>
          <p:nvPr/>
        </p:nvCxnSpPr>
        <p:spPr>
          <a:xfrm rot="5400000">
            <a:off x="8073232" y="1856581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174 Conector recto de flecha"/>
          <p:cNvCxnSpPr/>
          <p:nvPr/>
        </p:nvCxnSpPr>
        <p:spPr>
          <a:xfrm rot="5400000">
            <a:off x="4715669" y="1856581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175 Conector recto de flecha"/>
          <p:cNvCxnSpPr/>
          <p:nvPr/>
        </p:nvCxnSpPr>
        <p:spPr>
          <a:xfrm rot="5400000">
            <a:off x="2785269" y="1856581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7" name="176 Conector recto de flecha"/>
          <p:cNvCxnSpPr/>
          <p:nvPr/>
        </p:nvCxnSpPr>
        <p:spPr>
          <a:xfrm rot="5400000">
            <a:off x="4249746" y="3108312"/>
            <a:ext cx="307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177 Conector recto de flecha"/>
          <p:cNvCxnSpPr/>
          <p:nvPr/>
        </p:nvCxnSpPr>
        <p:spPr>
          <a:xfrm rot="5400000">
            <a:off x="6107113" y="3108325"/>
            <a:ext cx="3073400" cy="0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9" name="178 Elipse"/>
          <p:cNvSpPr/>
          <p:nvPr/>
        </p:nvSpPr>
        <p:spPr>
          <a:xfrm>
            <a:off x="4214810" y="3714752"/>
            <a:ext cx="714348" cy="214314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/>
                </a:solidFill>
              </a:rPr>
              <a:t>P.A.5</a:t>
            </a:r>
          </a:p>
        </p:txBody>
      </p:sp>
      <p:cxnSp>
        <p:nvCxnSpPr>
          <p:cNvPr id="180" name="179 Conector recto de flecha"/>
          <p:cNvCxnSpPr/>
          <p:nvPr/>
        </p:nvCxnSpPr>
        <p:spPr>
          <a:xfrm>
            <a:off x="3786188" y="3786188"/>
            <a:ext cx="357187" cy="1587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1" name="180 Rectángulo"/>
          <p:cNvSpPr/>
          <p:nvPr/>
        </p:nvSpPr>
        <p:spPr>
          <a:xfrm>
            <a:off x="930227" y="4714872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TIENDA</a:t>
            </a:r>
          </a:p>
        </p:txBody>
      </p:sp>
      <p:cxnSp>
        <p:nvCxnSpPr>
          <p:cNvPr id="182" name="181 Conector recto"/>
          <p:cNvCxnSpPr/>
          <p:nvPr/>
        </p:nvCxnSpPr>
        <p:spPr>
          <a:xfrm rot="5400000">
            <a:off x="1215208" y="5071280"/>
            <a:ext cx="142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182 Conector recto"/>
          <p:cNvCxnSpPr/>
          <p:nvPr/>
        </p:nvCxnSpPr>
        <p:spPr>
          <a:xfrm>
            <a:off x="1287438" y="5143488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183 Conector recto"/>
          <p:cNvCxnSpPr/>
          <p:nvPr/>
        </p:nvCxnSpPr>
        <p:spPr>
          <a:xfrm rot="10800000">
            <a:off x="930251" y="5143488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184 Conector recto de flecha"/>
          <p:cNvCxnSpPr/>
          <p:nvPr/>
        </p:nvCxnSpPr>
        <p:spPr>
          <a:xfrm rot="5400000">
            <a:off x="788170" y="5285569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185 Conector recto de flecha"/>
          <p:cNvCxnSpPr/>
          <p:nvPr/>
        </p:nvCxnSpPr>
        <p:spPr>
          <a:xfrm rot="5400000">
            <a:off x="1502545" y="5285569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186 Rectángulo"/>
          <p:cNvSpPr/>
          <p:nvPr/>
        </p:nvSpPr>
        <p:spPr>
          <a:xfrm>
            <a:off x="644475" y="5500690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R.T.1</a:t>
            </a:r>
          </a:p>
        </p:txBody>
      </p:sp>
      <p:sp>
        <p:nvSpPr>
          <p:cNvPr id="188" name="187 Rectángulo"/>
          <p:cNvSpPr/>
          <p:nvPr/>
        </p:nvSpPr>
        <p:spPr>
          <a:xfrm>
            <a:off x="1358855" y="5500690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R.T.2</a:t>
            </a:r>
          </a:p>
        </p:txBody>
      </p:sp>
      <p:cxnSp>
        <p:nvCxnSpPr>
          <p:cNvPr id="189" name="188 Conector recto de flecha"/>
          <p:cNvCxnSpPr/>
          <p:nvPr/>
        </p:nvCxnSpPr>
        <p:spPr>
          <a:xfrm rot="10800000" flipV="1">
            <a:off x="787376" y="6000738"/>
            <a:ext cx="287337" cy="214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189 Elipse"/>
          <p:cNvSpPr/>
          <p:nvPr/>
        </p:nvSpPr>
        <p:spPr>
          <a:xfrm>
            <a:off x="430161" y="6286508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P.T.1</a:t>
            </a:r>
          </a:p>
        </p:txBody>
      </p:sp>
      <p:cxnSp>
        <p:nvCxnSpPr>
          <p:cNvPr id="191" name="190 Conector recto"/>
          <p:cNvCxnSpPr/>
          <p:nvPr/>
        </p:nvCxnSpPr>
        <p:spPr>
          <a:xfrm>
            <a:off x="930251" y="6000738"/>
            <a:ext cx="7143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191 Conector recto"/>
          <p:cNvCxnSpPr/>
          <p:nvPr/>
        </p:nvCxnSpPr>
        <p:spPr>
          <a:xfrm rot="5400000" flipH="1" flipV="1">
            <a:off x="1536675" y="5894376"/>
            <a:ext cx="2143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192 Conector recto"/>
          <p:cNvCxnSpPr/>
          <p:nvPr/>
        </p:nvCxnSpPr>
        <p:spPr>
          <a:xfrm rot="5400000" flipH="1" flipV="1">
            <a:off x="822300" y="5894376"/>
            <a:ext cx="2143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193 Elipse"/>
          <p:cNvSpPr/>
          <p:nvPr/>
        </p:nvSpPr>
        <p:spPr>
          <a:xfrm>
            <a:off x="1358855" y="6286508"/>
            <a:ext cx="714348" cy="214314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/>
                </a:solidFill>
              </a:rPr>
              <a:t>P.T.2</a:t>
            </a:r>
          </a:p>
        </p:txBody>
      </p:sp>
      <p:cxnSp>
        <p:nvCxnSpPr>
          <p:cNvPr id="195" name="194 Conector recto de flecha"/>
          <p:cNvCxnSpPr/>
          <p:nvPr/>
        </p:nvCxnSpPr>
        <p:spPr>
          <a:xfrm>
            <a:off x="1430313" y="6000738"/>
            <a:ext cx="295275" cy="214313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6" name="195 Elipse"/>
          <p:cNvSpPr/>
          <p:nvPr/>
        </p:nvSpPr>
        <p:spPr>
          <a:xfrm>
            <a:off x="1785918" y="4429132"/>
            <a:ext cx="714348" cy="214314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0000"/>
                </a:solidFill>
              </a:rPr>
              <a:t>P.A.6</a:t>
            </a:r>
          </a:p>
        </p:txBody>
      </p:sp>
      <p:cxnSp>
        <p:nvCxnSpPr>
          <p:cNvPr id="197" name="196 Conector recto de flecha"/>
          <p:cNvCxnSpPr/>
          <p:nvPr/>
        </p:nvCxnSpPr>
        <p:spPr>
          <a:xfrm rot="5400000">
            <a:off x="2071688" y="3929063"/>
            <a:ext cx="571500" cy="285750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8" name="197 Conector recto"/>
          <p:cNvCxnSpPr/>
          <p:nvPr/>
        </p:nvCxnSpPr>
        <p:spPr>
          <a:xfrm rot="5400000">
            <a:off x="8358981" y="3285332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198 Conector recto"/>
          <p:cNvCxnSpPr/>
          <p:nvPr/>
        </p:nvCxnSpPr>
        <p:spPr>
          <a:xfrm>
            <a:off x="8429625" y="3357563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199 Conector recto"/>
          <p:cNvCxnSpPr/>
          <p:nvPr/>
        </p:nvCxnSpPr>
        <p:spPr>
          <a:xfrm rot="10800000">
            <a:off x="8072438" y="3357563"/>
            <a:ext cx="357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200 Conector recto de flecha"/>
          <p:cNvCxnSpPr/>
          <p:nvPr/>
        </p:nvCxnSpPr>
        <p:spPr>
          <a:xfrm rot="5400000">
            <a:off x="7930357" y="3499644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201 Conector recto de flecha"/>
          <p:cNvCxnSpPr/>
          <p:nvPr/>
        </p:nvCxnSpPr>
        <p:spPr>
          <a:xfrm rot="5400000">
            <a:off x="8644732" y="3499644"/>
            <a:ext cx="285750" cy="1587"/>
          </a:xfrm>
          <a:prstGeom prst="straightConnector1">
            <a:avLst/>
          </a:prstGeom>
          <a:ln w="4762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3" name="202 Elipse"/>
          <p:cNvSpPr/>
          <p:nvPr/>
        </p:nvSpPr>
        <p:spPr>
          <a:xfrm>
            <a:off x="7643866" y="3643314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P.F.1</a:t>
            </a:r>
          </a:p>
        </p:txBody>
      </p:sp>
      <p:cxnSp>
        <p:nvCxnSpPr>
          <p:cNvPr id="204" name="203 Conector angular"/>
          <p:cNvCxnSpPr/>
          <p:nvPr/>
        </p:nvCxnSpPr>
        <p:spPr>
          <a:xfrm rot="5400000">
            <a:off x="6072188" y="3500438"/>
            <a:ext cx="785812" cy="500062"/>
          </a:xfrm>
          <a:prstGeom prst="bentConnector3">
            <a:avLst>
              <a:gd name="adj1" fmla="val 72945"/>
            </a:avLst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5" name="204 Conector angular"/>
          <p:cNvCxnSpPr/>
          <p:nvPr/>
        </p:nvCxnSpPr>
        <p:spPr>
          <a:xfrm rot="16200000" flipH="1">
            <a:off x="6572251" y="3500437"/>
            <a:ext cx="785812" cy="500063"/>
          </a:xfrm>
          <a:prstGeom prst="bentConnector3">
            <a:avLst>
              <a:gd name="adj1" fmla="val 72945"/>
            </a:avLst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6" name="205 Elipse"/>
          <p:cNvSpPr/>
          <p:nvPr/>
        </p:nvSpPr>
        <p:spPr>
          <a:xfrm>
            <a:off x="5857884" y="4214818"/>
            <a:ext cx="714348" cy="214314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0000"/>
                </a:solidFill>
              </a:rPr>
              <a:t>P.H.3</a:t>
            </a:r>
          </a:p>
        </p:txBody>
      </p:sp>
      <p:sp>
        <p:nvSpPr>
          <p:cNvPr id="207" name="206 Elipse"/>
          <p:cNvSpPr/>
          <p:nvPr/>
        </p:nvSpPr>
        <p:spPr>
          <a:xfrm>
            <a:off x="6786578" y="4214818"/>
            <a:ext cx="714348" cy="214314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0000"/>
                </a:solidFill>
              </a:rPr>
              <a:t>P.H.4</a:t>
            </a:r>
          </a:p>
        </p:txBody>
      </p:sp>
      <p:cxnSp>
        <p:nvCxnSpPr>
          <p:cNvPr id="208" name="207 Conector recto"/>
          <p:cNvCxnSpPr/>
          <p:nvPr/>
        </p:nvCxnSpPr>
        <p:spPr>
          <a:xfrm rot="5400000">
            <a:off x="5608638" y="5180013"/>
            <a:ext cx="357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208 Conector recto"/>
          <p:cNvCxnSpPr/>
          <p:nvPr/>
        </p:nvCxnSpPr>
        <p:spPr>
          <a:xfrm>
            <a:off x="5786438" y="5357813"/>
            <a:ext cx="357187" cy="1587"/>
          </a:xfrm>
          <a:prstGeom prst="line">
            <a:avLst/>
          </a:prstGeom>
          <a:ln w="41275">
            <a:solidFill>
              <a:srgbClr val="FFC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0" name="209 Conector recto"/>
          <p:cNvCxnSpPr/>
          <p:nvPr/>
        </p:nvCxnSpPr>
        <p:spPr>
          <a:xfrm rot="10800000">
            <a:off x="5429250" y="5357813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210 Conector recto de flecha"/>
          <p:cNvCxnSpPr/>
          <p:nvPr/>
        </p:nvCxnSpPr>
        <p:spPr>
          <a:xfrm rot="5400000">
            <a:off x="5287169" y="5499894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211 Conector recto de flecha"/>
          <p:cNvCxnSpPr/>
          <p:nvPr/>
        </p:nvCxnSpPr>
        <p:spPr>
          <a:xfrm rot="5400000">
            <a:off x="6001544" y="5499894"/>
            <a:ext cx="285750" cy="1588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3" name="212 Rectángulo"/>
          <p:cNvSpPr/>
          <p:nvPr/>
        </p:nvSpPr>
        <p:spPr>
          <a:xfrm>
            <a:off x="5072066" y="5715016"/>
            <a:ext cx="642942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R.C.1</a:t>
            </a:r>
          </a:p>
        </p:txBody>
      </p:sp>
      <p:sp>
        <p:nvSpPr>
          <p:cNvPr id="214" name="213 Rectángulo"/>
          <p:cNvSpPr/>
          <p:nvPr/>
        </p:nvSpPr>
        <p:spPr>
          <a:xfrm>
            <a:off x="5857884" y="5715016"/>
            <a:ext cx="571504" cy="285752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0000"/>
                </a:solidFill>
              </a:rPr>
              <a:t>R.C.2</a:t>
            </a:r>
          </a:p>
        </p:txBody>
      </p:sp>
      <p:sp>
        <p:nvSpPr>
          <p:cNvPr id="215" name="214 Cinta perforada"/>
          <p:cNvSpPr/>
          <p:nvPr/>
        </p:nvSpPr>
        <p:spPr>
          <a:xfrm>
            <a:off x="7500958" y="428604"/>
            <a:ext cx="1143008" cy="357190"/>
          </a:xfrm>
          <a:prstGeom prst="flowChartPunchedTap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C000"/>
                </a:solidFill>
              </a:rPr>
              <a:t>2006</a:t>
            </a:r>
            <a:endParaRPr lang="es-ES" b="1" dirty="0">
              <a:solidFill>
                <a:srgbClr val="FFC000"/>
              </a:solidFill>
            </a:endParaRPr>
          </a:p>
        </p:txBody>
      </p:sp>
      <p:sp>
        <p:nvSpPr>
          <p:cNvPr id="216" name="215 Cinta perforada"/>
          <p:cNvSpPr/>
          <p:nvPr/>
        </p:nvSpPr>
        <p:spPr>
          <a:xfrm>
            <a:off x="7500958" y="785794"/>
            <a:ext cx="1143008" cy="357190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2"/>
                </a:solidFill>
              </a:rPr>
              <a:t>2007</a:t>
            </a:r>
            <a:endParaRPr lang="es-ES" b="1" dirty="0">
              <a:solidFill>
                <a:schemeClr val="tx2"/>
              </a:solidFill>
            </a:endParaRPr>
          </a:p>
        </p:txBody>
      </p:sp>
      <p:sp>
        <p:nvSpPr>
          <p:cNvPr id="217" name="216 Cinta perforada"/>
          <p:cNvSpPr/>
          <p:nvPr/>
        </p:nvSpPr>
        <p:spPr>
          <a:xfrm>
            <a:off x="7500958" y="1142984"/>
            <a:ext cx="1143008" cy="357190"/>
          </a:xfrm>
          <a:prstGeom prst="flowChartPunchedTape">
            <a:avLst/>
          </a:prstGeom>
          <a:solidFill>
            <a:srgbClr val="FFC0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2008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239" name="238 Elipse"/>
          <p:cNvSpPr/>
          <p:nvPr/>
        </p:nvSpPr>
        <p:spPr>
          <a:xfrm>
            <a:off x="8429652" y="3643314"/>
            <a:ext cx="714348" cy="214314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0000"/>
                </a:solidFill>
              </a:rPr>
              <a:t>P.F.2</a:t>
            </a:r>
          </a:p>
        </p:txBody>
      </p:sp>
      <p:sp>
        <p:nvSpPr>
          <p:cNvPr id="240" name="239 Terminador"/>
          <p:cNvSpPr/>
          <p:nvPr/>
        </p:nvSpPr>
        <p:spPr>
          <a:xfrm>
            <a:off x="3357554" y="571480"/>
            <a:ext cx="2500330" cy="714380"/>
          </a:xfrm>
          <a:prstGeom prst="flowChartTermina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FFC000"/>
                </a:solidFill>
              </a:rPr>
              <a:t>GERENTE</a:t>
            </a:r>
            <a:endParaRPr lang="es-ES" sz="2400" b="1" dirty="0">
              <a:solidFill>
                <a:srgbClr val="FFC000"/>
              </a:solidFill>
            </a:endParaRPr>
          </a:p>
        </p:txBody>
      </p:sp>
      <p:sp>
        <p:nvSpPr>
          <p:cNvPr id="109" name="108 Rectángulo"/>
          <p:cNvSpPr/>
          <p:nvPr/>
        </p:nvSpPr>
        <p:spPr>
          <a:xfrm>
            <a:off x="7143768" y="0"/>
            <a:ext cx="185018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Organigrama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0" name="109 Botón de acción: Volver">
            <a:hlinkClick r:id="rId3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1" name="110 Flecha derecha">
            <a:hlinkClick r:id="rId4" action="ppaction://hlinksldjump"/>
          </p:cNvPr>
          <p:cNvSpPr/>
          <p:nvPr/>
        </p:nvSpPr>
        <p:spPr>
          <a:xfrm>
            <a:off x="8143900" y="6357958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2000"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5" name="114 Conector recto de flecha"/>
          <p:cNvCxnSpPr/>
          <p:nvPr/>
        </p:nvCxnSpPr>
        <p:spPr>
          <a:xfrm rot="5400000">
            <a:off x="2858283" y="2857497"/>
            <a:ext cx="2856727" cy="795"/>
          </a:xfrm>
          <a:prstGeom prst="straightConnector1">
            <a:avLst/>
          </a:prstGeom>
          <a:ln w="47625"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7" name="66 Conector recto de flecha"/>
          <p:cNvCxnSpPr/>
          <p:nvPr/>
        </p:nvCxnSpPr>
        <p:spPr>
          <a:xfrm rot="5400000">
            <a:off x="-250055" y="2964643"/>
            <a:ext cx="30734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1285884" cy="619683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6072198" y="2071678"/>
            <a:ext cx="121444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HERRAMIENTAS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7158" y="2071678"/>
            <a:ext cx="85725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>
                <a:solidFill>
                  <a:srgbClr val="FFC000"/>
                </a:solidFill>
              </a:rPr>
              <a:t>OFICINA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 rot="5400000">
            <a:off x="606425" y="2535237"/>
            <a:ext cx="357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428596" y="2786058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R.O. 1</a:t>
            </a:r>
          </a:p>
        </p:txBody>
      </p:sp>
      <p:cxnSp>
        <p:nvCxnSpPr>
          <p:cNvPr id="10" name="9 Conector recto"/>
          <p:cNvCxnSpPr/>
          <p:nvPr/>
        </p:nvCxnSpPr>
        <p:spPr>
          <a:xfrm rot="5400000">
            <a:off x="713581" y="3142456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785813" y="3214687"/>
            <a:ext cx="357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rot="10800000">
            <a:off x="428625" y="3214687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>
            <a:off x="286544" y="3356768"/>
            <a:ext cx="285750" cy="1588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5400000">
            <a:off x="1000919" y="3356768"/>
            <a:ext cx="285750" cy="1588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14 Elipse"/>
          <p:cNvSpPr/>
          <p:nvPr/>
        </p:nvSpPr>
        <p:spPr>
          <a:xfrm>
            <a:off x="0" y="3500438"/>
            <a:ext cx="714348" cy="214314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/>
                </a:solidFill>
              </a:rPr>
              <a:t>P.O.1</a:t>
            </a:r>
          </a:p>
        </p:txBody>
      </p:sp>
      <p:sp>
        <p:nvSpPr>
          <p:cNvPr id="16" name="15 Elipse"/>
          <p:cNvSpPr/>
          <p:nvPr/>
        </p:nvSpPr>
        <p:spPr>
          <a:xfrm>
            <a:off x="785786" y="3500438"/>
            <a:ext cx="714348" cy="214314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0000"/>
                </a:solidFill>
              </a:rPr>
              <a:t>P.O.2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6357950" y="2786058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R.H. 1</a:t>
            </a:r>
          </a:p>
        </p:txBody>
      </p:sp>
      <p:cxnSp>
        <p:nvCxnSpPr>
          <p:cNvPr id="18" name="17 Conector recto"/>
          <p:cNvCxnSpPr/>
          <p:nvPr/>
        </p:nvCxnSpPr>
        <p:spPr>
          <a:xfrm rot="5400000">
            <a:off x="6644481" y="3142456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6715125" y="3214687"/>
            <a:ext cx="5000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rot="10800000">
            <a:off x="6215063" y="3214687"/>
            <a:ext cx="5000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5400000">
            <a:off x="6072982" y="3356768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rot="5400000">
            <a:off x="7073107" y="3356768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Elipse"/>
          <p:cNvSpPr/>
          <p:nvPr/>
        </p:nvSpPr>
        <p:spPr>
          <a:xfrm>
            <a:off x="5857884" y="3500438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P.H.1</a:t>
            </a:r>
          </a:p>
        </p:txBody>
      </p:sp>
      <p:sp>
        <p:nvSpPr>
          <p:cNvPr id="24" name="23 Elipse"/>
          <p:cNvSpPr/>
          <p:nvPr/>
        </p:nvSpPr>
        <p:spPr>
          <a:xfrm>
            <a:off x="6858016" y="3500438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P.H.2</a:t>
            </a:r>
          </a:p>
        </p:txBody>
      </p:sp>
      <p:cxnSp>
        <p:nvCxnSpPr>
          <p:cNvPr id="25" name="24 Conector recto de flecha"/>
          <p:cNvCxnSpPr/>
          <p:nvPr/>
        </p:nvCxnSpPr>
        <p:spPr>
          <a:xfrm rot="5400000">
            <a:off x="6537325" y="2535237"/>
            <a:ext cx="357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Rectángulo"/>
          <p:cNvSpPr/>
          <p:nvPr/>
        </p:nvSpPr>
        <p:spPr>
          <a:xfrm>
            <a:off x="7786710" y="2071678"/>
            <a:ext cx="121444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FÁBRICA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8001024" y="2786058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R.F. 1</a:t>
            </a:r>
          </a:p>
        </p:txBody>
      </p:sp>
      <p:cxnSp>
        <p:nvCxnSpPr>
          <p:cNvPr id="28" name="27 Conector recto de flecha"/>
          <p:cNvCxnSpPr/>
          <p:nvPr/>
        </p:nvCxnSpPr>
        <p:spPr>
          <a:xfrm rot="5400000">
            <a:off x="8180388" y="2535237"/>
            <a:ext cx="357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Rectángulo"/>
          <p:cNvSpPr/>
          <p:nvPr/>
        </p:nvSpPr>
        <p:spPr>
          <a:xfrm>
            <a:off x="5214942" y="4572008"/>
            <a:ext cx="1214446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COMERCIAL</a:t>
            </a:r>
            <a:endParaRPr lang="es-ES" sz="1400" dirty="0">
              <a:solidFill>
                <a:srgbClr val="FFC000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7072330" y="4572008"/>
            <a:ext cx="1214446" cy="285752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chemeClr val="tx2"/>
                </a:solidFill>
              </a:rPr>
              <a:t>INFORMÁTICA</a:t>
            </a:r>
            <a:endParaRPr lang="es-ES" sz="1400" dirty="0">
              <a:solidFill>
                <a:schemeClr val="tx2"/>
              </a:solidFill>
            </a:endParaRPr>
          </a:p>
        </p:txBody>
      </p:sp>
      <p:cxnSp>
        <p:nvCxnSpPr>
          <p:cNvPr id="31" name="30 Conector recto de flecha"/>
          <p:cNvCxnSpPr/>
          <p:nvPr/>
        </p:nvCxnSpPr>
        <p:spPr>
          <a:xfrm rot="5400000">
            <a:off x="7466013" y="5035549"/>
            <a:ext cx="357188" cy="1587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31 Rectángulo"/>
          <p:cNvSpPr/>
          <p:nvPr/>
        </p:nvSpPr>
        <p:spPr>
          <a:xfrm>
            <a:off x="4429124" y="2071678"/>
            <a:ext cx="1143008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CONTABILIDAD</a:t>
            </a:r>
          </a:p>
        </p:txBody>
      </p:sp>
      <p:cxnSp>
        <p:nvCxnSpPr>
          <p:cNvPr id="33" name="32 Conector recto"/>
          <p:cNvCxnSpPr/>
          <p:nvPr/>
        </p:nvCxnSpPr>
        <p:spPr>
          <a:xfrm rot="5400000">
            <a:off x="4822825" y="2535237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5000625" y="2714624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 rot="10800000">
            <a:off x="4643438" y="2714624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 rot="5400000">
            <a:off x="4501357" y="2856705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 rot="5400000">
            <a:off x="5215732" y="2856705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4286248" y="3071810"/>
            <a:ext cx="642942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R.C.1</a:t>
            </a:r>
          </a:p>
        </p:txBody>
      </p:sp>
      <p:sp>
        <p:nvSpPr>
          <p:cNvPr id="39" name="38 Rectángulo"/>
          <p:cNvSpPr/>
          <p:nvPr/>
        </p:nvSpPr>
        <p:spPr>
          <a:xfrm>
            <a:off x="5072066" y="3071810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R.C.2</a:t>
            </a:r>
          </a:p>
        </p:txBody>
      </p:sp>
      <p:sp>
        <p:nvSpPr>
          <p:cNvPr id="40" name="39 Elipse"/>
          <p:cNvSpPr/>
          <p:nvPr/>
        </p:nvSpPr>
        <p:spPr>
          <a:xfrm>
            <a:off x="7286644" y="5286388"/>
            <a:ext cx="714348" cy="214314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/>
                </a:solidFill>
              </a:rPr>
              <a:t>P.I.1</a:t>
            </a:r>
          </a:p>
        </p:txBody>
      </p:sp>
      <p:sp>
        <p:nvSpPr>
          <p:cNvPr id="41" name="40 Rectángulo"/>
          <p:cNvSpPr/>
          <p:nvPr/>
        </p:nvSpPr>
        <p:spPr>
          <a:xfrm>
            <a:off x="2500298" y="2071678"/>
            <a:ext cx="1143008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ALMACEN</a:t>
            </a:r>
          </a:p>
        </p:txBody>
      </p:sp>
      <p:cxnSp>
        <p:nvCxnSpPr>
          <p:cNvPr id="42" name="41 Conector recto"/>
          <p:cNvCxnSpPr/>
          <p:nvPr/>
        </p:nvCxnSpPr>
        <p:spPr>
          <a:xfrm rot="5400000">
            <a:off x="2892425" y="2535237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>
            <a:off x="3071813" y="2714624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 rot="10800000">
            <a:off x="2714625" y="2714624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 rot="5400000">
            <a:off x="2572544" y="2856705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rot="5400000">
            <a:off x="3286919" y="2856705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46 Rectángulo"/>
          <p:cNvSpPr/>
          <p:nvPr/>
        </p:nvSpPr>
        <p:spPr>
          <a:xfrm>
            <a:off x="2357422" y="3071810"/>
            <a:ext cx="642942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R.A.1</a:t>
            </a:r>
          </a:p>
        </p:txBody>
      </p:sp>
      <p:sp>
        <p:nvSpPr>
          <p:cNvPr id="48" name="47 Rectángulo"/>
          <p:cNvSpPr/>
          <p:nvPr/>
        </p:nvSpPr>
        <p:spPr>
          <a:xfrm>
            <a:off x="3143240" y="3071810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R.A.2</a:t>
            </a:r>
          </a:p>
        </p:txBody>
      </p:sp>
      <p:cxnSp>
        <p:nvCxnSpPr>
          <p:cNvPr id="49" name="48 Conector recto"/>
          <p:cNvCxnSpPr/>
          <p:nvPr/>
        </p:nvCxnSpPr>
        <p:spPr>
          <a:xfrm rot="5400000">
            <a:off x="2572544" y="3499643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 rot="5400000">
            <a:off x="3286919" y="3499643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/>
          <p:nvPr/>
        </p:nvCxnSpPr>
        <p:spPr>
          <a:xfrm>
            <a:off x="2286000" y="3643312"/>
            <a:ext cx="1500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Elipse"/>
          <p:cNvSpPr/>
          <p:nvPr/>
        </p:nvSpPr>
        <p:spPr>
          <a:xfrm>
            <a:off x="1643042" y="3857628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P.A.1</a:t>
            </a:r>
          </a:p>
        </p:txBody>
      </p:sp>
      <p:sp>
        <p:nvSpPr>
          <p:cNvPr id="53" name="52 Elipse"/>
          <p:cNvSpPr/>
          <p:nvPr/>
        </p:nvSpPr>
        <p:spPr>
          <a:xfrm>
            <a:off x="2357422" y="3857628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P.A.2</a:t>
            </a:r>
          </a:p>
        </p:txBody>
      </p:sp>
      <p:sp>
        <p:nvSpPr>
          <p:cNvPr id="54" name="53 Elipse"/>
          <p:cNvSpPr/>
          <p:nvPr/>
        </p:nvSpPr>
        <p:spPr>
          <a:xfrm>
            <a:off x="3071834" y="3857628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P.A.3</a:t>
            </a:r>
          </a:p>
        </p:txBody>
      </p:sp>
      <p:sp>
        <p:nvSpPr>
          <p:cNvPr id="55" name="54 Elipse"/>
          <p:cNvSpPr/>
          <p:nvPr/>
        </p:nvSpPr>
        <p:spPr>
          <a:xfrm>
            <a:off x="3786182" y="3857628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P.A.4</a:t>
            </a:r>
          </a:p>
        </p:txBody>
      </p:sp>
      <p:cxnSp>
        <p:nvCxnSpPr>
          <p:cNvPr id="56" name="55 Conector recto de flecha"/>
          <p:cNvCxnSpPr/>
          <p:nvPr/>
        </p:nvCxnSpPr>
        <p:spPr>
          <a:xfrm>
            <a:off x="3786188" y="3643312"/>
            <a:ext cx="357187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 rot="10800000" flipV="1">
            <a:off x="2000250" y="3643312"/>
            <a:ext cx="285750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 rot="5400000">
            <a:off x="2607469" y="3750468"/>
            <a:ext cx="214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recto de flecha"/>
          <p:cNvCxnSpPr/>
          <p:nvPr/>
        </p:nvCxnSpPr>
        <p:spPr>
          <a:xfrm rot="16200000" flipH="1">
            <a:off x="3321844" y="3750468"/>
            <a:ext cx="214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"/>
          <p:cNvCxnSpPr/>
          <p:nvPr/>
        </p:nvCxnSpPr>
        <p:spPr>
          <a:xfrm rot="5400000">
            <a:off x="4429126" y="1284286"/>
            <a:ext cx="28575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 de flecha"/>
          <p:cNvCxnSpPr/>
          <p:nvPr/>
        </p:nvCxnSpPr>
        <p:spPr>
          <a:xfrm rot="5400000">
            <a:off x="500857" y="1713705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"/>
          <p:cNvCxnSpPr/>
          <p:nvPr/>
        </p:nvCxnSpPr>
        <p:spPr>
          <a:xfrm>
            <a:off x="785813" y="1428749"/>
            <a:ext cx="757237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/>
          <p:nvPr/>
        </p:nvCxnSpPr>
        <p:spPr>
          <a:xfrm rot="5400000">
            <a:off x="6430169" y="1713705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/>
          <p:nvPr/>
        </p:nvCxnSpPr>
        <p:spPr>
          <a:xfrm rot="5400000">
            <a:off x="8073232" y="1713705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 de flecha"/>
          <p:cNvCxnSpPr/>
          <p:nvPr/>
        </p:nvCxnSpPr>
        <p:spPr>
          <a:xfrm rot="5400000">
            <a:off x="4715669" y="1713705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/>
          <p:nvPr/>
        </p:nvCxnSpPr>
        <p:spPr>
          <a:xfrm rot="5400000">
            <a:off x="2785269" y="1713705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 de flecha"/>
          <p:cNvCxnSpPr/>
          <p:nvPr/>
        </p:nvCxnSpPr>
        <p:spPr>
          <a:xfrm rot="5400000">
            <a:off x="4249746" y="2965436"/>
            <a:ext cx="307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 de flecha"/>
          <p:cNvCxnSpPr/>
          <p:nvPr/>
        </p:nvCxnSpPr>
        <p:spPr>
          <a:xfrm rot="5400000">
            <a:off x="6107113" y="2965449"/>
            <a:ext cx="3073400" cy="0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2" name="71 Elipse"/>
          <p:cNvSpPr/>
          <p:nvPr/>
        </p:nvSpPr>
        <p:spPr>
          <a:xfrm>
            <a:off x="4214810" y="3571876"/>
            <a:ext cx="714348" cy="214314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/>
                </a:solidFill>
              </a:rPr>
              <a:t>P.A.5</a:t>
            </a:r>
          </a:p>
        </p:txBody>
      </p:sp>
      <p:cxnSp>
        <p:nvCxnSpPr>
          <p:cNvPr id="73" name="72 Conector recto de flecha"/>
          <p:cNvCxnSpPr/>
          <p:nvPr/>
        </p:nvCxnSpPr>
        <p:spPr>
          <a:xfrm>
            <a:off x="3786188" y="3643312"/>
            <a:ext cx="357187" cy="1587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4" name="73 Rectángulo"/>
          <p:cNvSpPr/>
          <p:nvPr/>
        </p:nvSpPr>
        <p:spPr>
          <a:xfrm>
            <a:off x="930227" y="4571996"/>
            <a:ext cx="714380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TIENDA</a:t>
            </a:r>
          </a:p>
        </p:txBody>
      </p:sp>
      <p:cxnSp>
        <p:nvCxnSpPr>
          <p:cNvPr id="75" name="74 Conector recto"/>
          <p:cNvCxnSpPr/>
          <p:nvPr/>
        </p:nvCxnSpPr>
        <p:spPr>
          <a:xfrm rot="5400000">
            <a:off x="1215208" y="4928404"/>
            <a:ext cx="142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"/>
          <p:cNvCxnSpPr/>
          <p:nvPr/>
        </p:nvCxnSpPr>
        <p:spPr>
          <a:xfrm>
            <a:off x="1287438" y="5000612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"/>
          <p:cNvCxnSpPr/>
          <p:nvPr/>
        </p:nvCxnSpPr>
        <p:spPr>
          <a:xfrm rot="10800000">
            <a:off x="930251" y="5000612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 de flecha"/>
          <p:cNvCxnSpPr/>
          <p:nvPr/>
        </p:nvCxnSpPr>
        <p:spPr>
          <a:xfrm rot="5400000">
            <a:off x="788170" y="5142693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recto de flecha"/>
          <p:cNvCxnSpPr/>
          <p:nvPr/>
        </p:nvCxnSpPr>
        <p:spPr>
          <a:xfrm rot="5400000">
            <a:off x="1502545" y="5142693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Rectángulo"/>
          <p:cNvSpPr/>
          <p:nvPr/>
        </p:nvSpPr>
        <p:spPr>
          <a:xfrm>
            <a:off x="644475" y="5357814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R.T.1</a:t>
            </a:r>
          </a:p>
        </p:txBody>
      </p:sp>
      <p:sp>
        <p:nvSpPr>
          <p:cNvPr id="81" name="80 Rectángulo"/>
          <p:cNvSpPr/>
          <p:nvPr/>
        </p:nvSpPr>
        <p:spPr>
          <a:xfrm>
            <a:off x="1358855" y="5357814"/>
            <a:ext cx="571504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R.T.2</a:t>
            </a:r>
          </a:p>
        </p:txBody>
      </p:sp>
      <p:cxnSp>
        <p:nvCxnSpPr>
          <p:cNvPr id="82" name="81 Conector recto de flecha"/>
          <p:cNvCxnSpPr/>
          <p:nvPr/>
        </p:nvCxnSpPr>
        <p:spPr>
          <a:xfrm rot="10800000" flipV="1">
            <a:off x="787376" y="5857862"/>
            <a:ext cx="287337" cy="214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82 Elipse"/>
          <p:cNvSpPr/>
          <p:nvPr/>
        </p:nvSpPr>
        <p:spPr>
          <a:xfrm>
            <a:off x="430161" y="6143632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P.T.1</a:t>
            </a:r>
          </a:p>
        </p:txBody>
      </p:sp>
      <p:cxnSp>
        <p:nvCxnSpPr>
          <p:cNvPr id="84" name="83 Conector recto"/>
          <p:cNvCxnSpPr/>
          <p:nvPr/>
        </p:nvCxnSpPr>
        <p:spPr>
          <a:xfrm>
            <a:off x="930251" y="5857862"/>
            <a:ext cx="7143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"/>
          <p:cNvCxnSpPr/>
          <p:nvPr/>
        </p:nvCxnSpPr>
        <p:spPr>
          <a:xfrm rot="5400000" flipH="1" flipV="1">
            <a:off x="1536675" y="5751500"/>
            <a:ext cx="2143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recto"/>
          <p:cNvCxnSpPr/>
          <p:nvPr/>
        </p:nvCxnSpPr>
        <p:spPr>
          <a:xfrm rot="5400000" flipH="1" flipV="1">
            <a:off x="822300" y="5751500"/>
            <a:ext cx="2143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86 Elipse"/>
          <p:cNvSpPr/>
          <p:nvPr/>
        </p:nvSpPr>
        <p:spPr>
          <a:xfrm>
            <a:off x="1358855" y="6143632"/>
            <a:ext cx="714348" cy="214314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chemeClr val="tx2"/>
                </a:solidFill>
              </a:rPr>
              <a:t>P.T.2</a:t>
            </a:r>
          </a:p>
        </p:txBody>
      </p:sp>
      <p:cxnSp>
        <p:nvCxnSpPr>
          <p:cNvPr id="88" name="87 Conector recto de flecha"/>
          <p:cNvCxnSpPr/>
          <p:nvPr/>
        </p:nvCxnSpPr>
        <p:spPr>
          <a:xfrm>
            <a:off x="1430313" y="5857862"/>
            <a:ext cx="295275" cy="214313"/>
          </a:xfrm>
          <a:prstGeom prst="straightConnector1">
            <a:avLst/>
          </a:prstGeom>
          <a:ln w="41275">
            <a:solidFill>
              <a:srgbClr val="92D05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0" name="89 Elipse"/>
          <p:cNvSpPr/>
          <p:nvPr/>
        </p:nvSpPr>
        <p:spPr>
          <a:xfrm>
            <a:off x="1785918" y="4286256"/>
            <a:ext cx="714348" cy="214314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0000"/>
                </a:solidFill>
              </a:rPr>
              <a:t>P.A.6</a:t>
            </a:r>
          </a:p>
        </p:txBody>
      </p:sp>
      <p:cxnSp>
        <p:nvCxnSpPr>
          <p:cNvPr id="91" name="90 Conector recto de flecha"/>
          <p:cNvCxnSpPr/>
          <p:nvPr/>
        </p:nvCxnSpPr>
        <p:spPr>
          <a:xfrm rot="5400000">
            <a:off x="2071688" y="3786187"/>
            <a:ext cx="571500" cy="285750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2" name="91 Conector recto"/>
          <p:cNvCxnSpPr/>
          <p:nvPr/>
        </p:nvCxnSpPr>
        <p:spPr>
          <a:xfrm rot="5400000">
            <a:off x="8358981" y="3142456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recto"/>
          <p:cNvCxnSpPr/>
          <p:nvPr/>
        </p:nvCxnSpPr>
        <p:spPr>
          <a:xfrm>
            <a:off x="8429625" y="3214687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93 Conector recto"/>
          <p:cNvCxnSpPr/>
          <p:nvPr/>
        </p:nvCxnSpPr>
        <p:spPr>
          <a:xfrm rot="10800000">
            <a:off x="8072438" y="3214687"/>
            <a:ext cx="357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94 Conector recto de flecha"/>
          <p:cNvCxnSpPr/>
          <p:nvPr/>
        </p:nvCxnSpPr>
        <p:spPr>
          <a:xfrm rot="5400000">
            <a:off x="7930357" y="3356768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recto de flecha"/>
          <p:cNvCxnSpPr/>
          <p:nvPr/>
        </p:nvCxnSpPr>
        <p:spPr>
          <a:xfrm rot="5400000">
            <a:off x="8644732" y="3356768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7" name="96 Elipse"/>
          <p:cNvSpPr/>
          <p:nvPr/>
        </p:nvSpPr>
        <p:spPr>
          <a:xfrm>
            <a:off x="7643866" y="3500438"/>
            <a:ext cx="714348" cy="214314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C000"/>
                </a:solidFill>
              </a:rPr>
              <a:t>P.F.1</a:t>
            </a:r>
          </a:p>
        </p:txBody>
      </p:sp>
      <p:sp>
        <p:nvSpPr>
          <p:cNvPr id="98" name="97 Elipse"/>
          <p:cNvSpPr/>
          <p:nvPr/>
        </p:nvSpPr>
        <p:spPr>
          <a:xfrm>
            <a:off x="8429652" y="3500438"/>
            <a:ext cx="714348" cy="214314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0000"/>
                </a:solidFill>
              </a:rPr>
              <a:t>P.F.2</a:t>
            </a:r>
          </a:p>
        </p:txBody>
      </p:sp>
      <p:cxnSp>
        <p:nvCxnSpPr>
          <p:cNvPr id="99" name="98 Conector angular"/>
          <p:cNvCxnSpPr/>
          <p:nvPr/>
        </p:nvCxnSpPr>
        <p:spPr>
          <a:xfrm rot="5400000">
            <a:off x="6072188" y="3357562"/>
            <a:ext cx="785812" cy="500062"/>
          </a:xfrm>
          <a:prstGeom prst="bentConnector3">
            <a:avLst>
              <a:gd name="adj1" fmla="val 72945"/>
            </a:avLst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0" name="99 Conector angular"/>
          <p:cNvCxnSpPr/>
          <p:nvPr/>
        </p:nvCxnSpPr>
        <p:spPr>
          <a:xfrm rot="16200000" flipH="1">
            <a:off x="6572251" y="3357561"/>
            <a:ext cx="785812" cy="500063"/>
          </a:xfrm>
          <a:prstGeom prst="bentConnector3">
            <a:avLst>
              <a:gd name="adj1" fmla="val 72945"/>
            </a:avLst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1" name="100 Elipse"/>
          <p:cNvSpPr/>
          <p:nvPr/>
        </p:nvSpPr>
        <p:spPr>
          <a:xfrm>
            <a:off x="5857884" y="4071942"/>
            <a:ext cx="714348" cy="214314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0000"/>
                </a:solidFill>
              </a:rPr>
              <a:t>P.H.3</a:t>
            </a:r>
          </a:p>
        </p:txBody>
      </p:sp>
      <p:sp>
        <p:nvSpPr>
          <p:cNvPr id="102" name="101 Elipse"/>
          <p:cNvSpPr/>
          <p:nvPr/>
        </p:nvSpPr>
        <p:spPr>
          <a:xfrm>
            <a:off x="6786578" y="4071942"/>
            <a:ext cx="714348" cy="214314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FF0000"/>
                </a:solidFill>
              </a:rPr>
              <a:t>P.H.4</a:t>
            </a:r>
          </a:p>
        </p:txBody>
      </p:sp>
      <p:cxnSp>
        <p:nvCxnSpPr>
          <p:cNvPr id="103" name="102 Conector recto"/>
          <p:cNvCxnSpPr/>
          <p:nvPr/>
        </p:nvCxnSpPr>
        <p:spPr>
          <a:xfrm rot="5400000">
            <a:off x="5608638" y="5037137"/>
            <a:ext cx="357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103 Conector recto"/>
          <p:cNvCxnSpPr/>
          <p:nvPr/>
        </p:nvCxnSpPr>
        <p:spPr>
          <a:xfrm>
            <a:off x="5786438" y="5214937"/>
            <a:ext cx="357187" cy="1587"/>
          </a:xfrm>
          <a:prstGeom prst="line">
            <a:avLst/>
          </a:prstGeom>
          <a:ln w="41275">
            <a:solidFill>
              <a:srgbClr val="FFC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5" name="104 Conector recto"/>
          <p:cNvCxnSpPr/>
          <p:nvPr/>
        </p:nvCxnSpPr>
        <p:spPr>
          <a:xfrm rot="10800000">
            <a:off x="5429250" y="5214937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05 Conector recto de flecha"/>
          <p:cNvCxnSpPr/>
          <p:nvPr/>
        </p:nvCxnSpPr>
        <p:spPr>
          <a:xfrm rot="5400000">
            <a:off x="5287169" y="5357018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106 Conector recto de flecha"/>
          <p:cNvCxnSpPr/>
          <p:nvPr/>
        </p:nvCxnSpPr>
        <p:spPr>
          <a:xfrm rot="5400000">
            <a:off x="6001544" y="5357018"/>
            <a:ext cx="285750" cy="1588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8" name="107 Rectángulo"/>
          <p:cNvSpPr/>
          <p:nvPr/>
        </p:nvSpPr>
        <p:spPr>
          <a:xfrm>
            <a:off x="5072066" y="5572140"/>
            <a:ext cx="642942" cy="285752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C000"/>
                </a:solidFill>
              </a:rPr>
              <a:t>R.C.1</a:t>
            </a:r>
          </a:p>
        </p:txBody>
      </p:sp>
      <p:sp>
        <p:nvSpPr>
          <p:cNvPr id="109" name="108 Rectángulo"/>
          <p:cNvSpPr/>
          <p:nvPr/>
        </p:nvSpPr>
        <p:spPr>
          <a:xfrm>
            <a:off x="5857884" y="5572140"/>
            <a:ext cx="571504" cy="285752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FF0000"/>
                </a:solidFill>
              </a:rPr>
              <a:t>R.C.2</a:t>
            </a:r>
          </a:p>
        </p:txBody>
      </p:sp>
      <p:sp>
        <p:nvSpPr>
          <p:cNvPr id="110" name="109 Cinta perforada"/>
          <p:cNvSpPr/>
          <p:nvPr/>
        </p:nvSpPr>
        <p:spPr>
          <a:xfrm>
            <a:off x="6572264" y="571480"/>
            <a:ext cx="1143008" cy="357190"/>
          </a:xfrm>
          <a:prstGeom prst="flowChartPunchedTap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C000"/>
                </a:solidFill>
              </a:rPr>
              <a:t>2006</a:t>
            </a:r>
            <a:endParaRPr lang="es-ES" b="1" dirty="0">
              <a:solidFill>
                <a:srgbClr val="FFC000"/>
              </a:solidFill>
            </a:endParaRPr>
          </a:p>
        </p:txBody>
      </p:sp>
      <p:sp>
        <p:nvSpPr>
          <p:cNvPr id="111" name="110 Cinta perforada"/>
          <p:cNvSpPr/>
          <p:nvPr/>
        </p:nvSpPr>
        <p:spPr>
          <a:xfrm>
            <a:off x="6572264" y="928670"/>
            <a:ext cx="1143008" cy="357190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2"/>
                </a:solidFill>
              </a:rPr>
              <a:t>2007</a:t>
            </a:r>
            <a:endParaRPr lang="es-ES" b="1" dirty="0">
              <a:solidFill>
                <a:schemeClr val="tx2"/>
              </a:solidFill>
            </a:endParaRPr>
          </a:p>
        </p:txBody>
      </p:sp>
      <p:sp>
        <p:nvSpPr>
          <p:cNvPr id="113" name="112 Cinta perforada"/>
          <p:cNvSpPr/>
          <p:nvPr/>
        </p:nvSpPr>
        <p:spPr>
          <a:xfrm>
            <a:off x="7858148" y="571480"/>
            <a:ext cx="1143008" cy="357190"/>
          </a:xfrm>
          <a:prstGeom prst="flowChartPunchedTape">
            <a:avLst/>
          </a:prstGeom>
          <a:solidFill>
            <a:srgbClr val="FFC0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2008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16" name="115 Rectángulo"/>
          <p:cNvSpPr/>
          <p:nvPr/>
        </p:nvSpPr>
        <p:spPr>
          <a:xfrm>
            <a:off x="3428992" y="4286256"/>
            <a:ext cx="1500198" cy="285752"/>
          </a:xfrm>
          <a:prstGeom prst="rect">
            <a:avLst/>
          </a:prstGeom>
          <a:solidFill>
            <a:schemeClr val="tx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92D050"/>
                </a:solidFill>
              </a:rPr>
              <a:t>ADM.-MARKETING</a:t>
            </a:r>
          </a:p>
        </p:txBody>
      </p:sp>
      <p:sp>
        <p:nvSpPr>
          <p:cNvPr id="117" name="116 Rectángulo"/>
          <p:cNvSpPr/>
          <p:nvPr/>
        </p:nvSpPr>
        <p:spPr>
          <a:xfrm>
            <a:off x="3786182" y="4857760"/>
            <a:ext cx="714380" cy="285752"/>
          </a:xfrm>
          <a:prstGeom prst="rect">
            <a:avLst/>
          </a:prstGeom>
          <a:solidFill>
            <a:schemeClr val="tx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92D050"/>
                </a:solidFill>
              </a:rPr>
              <a:t>R.A-M. </a:t>
            </a:r>
          </a:p>
        </p:txBody>
      </p:sp>
      <p:cxnSp>
        <p:nvCxnSpPr>
          <p:cNvPr id="118" name="117 Conector recto de flecha"/>
          <p:cNvCxnSpPr/>
          <p:nvPr/>
        </p:nvCxnSpPr>
        <p:spPr>
          <a:xfrm rot="5400000">
            <a:off x="4071935" y="4714883"/>
            <a:ext cx="285750" cy="1588"/>
          </a:xfrm>
          <a:prstGeom prst="straightConnector1">
            <a:avLst/>
          </a:prstGeom>
          <a:ln w="47625">
            <a:solidFill>
              <a:schemeClr val="tx2"/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9" name="118 Conector recto"/>
          <p:cNvCxnSpPr/>
          <p:nvPr/>
        </p:nvCxnSpPr>
        <p:spPr>
          <a:xfrm rot="5400000">
            <a:off x="4072727" y="5214157"/>
            <a:ext cx="142878" cy="1588"/>
          </a:xfrm>
          <a:prstGeom prst="line">
            <a:avLst/>
          </a:prstGeom>
          <a:ln w="47625">
            <a:solidFill>
              <a:schemeClr val="tx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1" name="120 Conector recto"/>
          <p:cNvCxnSpPr/>
          <p:nvPr/>
        </p:nvCxnSpPr>
        <p:spPr>
          <a:xfrm rot="10800000">
            <a:off x="2500298" y="5286388"/>
            <a:ext cx="1857380" cy="1588"/>
          </a:xfrm>
          <a:prstGeom prst="line">
            <a:avLst/>
          </a:prstGeom>
          <a:ln w="47625">
            <a:solidFill>
              <a:schemeClr val="tx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2" name="121 Conector recto de flecha"/>
          <p:cNvCxnSpPr/>
          <p:nvPr/>
        </p:nvCxnSpPr>
        <p:spPr>
          <a:xfrm rot="5400000">
            <a:off x="2358217" y="5428469"/>
            <a:ext cx="285750" cy="1588"/>
          </a:xfrm>
          <a:prstGeom prst="straightConnector1">
            <a:avLst/>
          </a:prstGeom>
          <a:ln w="47625">
            <a:solidFill>
              <a:schemeClr val="tx2"/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" name="122 Conector recto de flecha"/>
          <p:cNvCxnSpPr/>
          <p:nvPr/>
        </p:nvCxnSpPr>
        <p:spPr>
          <a:xfrm rot="5400000">
            <a:off x="4215604" y="5428470"/>
            <a:ext cx="285750" cy="1587"/>
          </a:xfrm>
          <a:prstGeom prst="straightConnector1">
            <a:avLst/>
          </a:prstGeom>
          <a:ln w="47625">
            <a:solidFill>
              <a:schemeClr val="tx2"/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4" name="123 Rectángulo"/>
          <p:cNvSpPr/>
          <p:nvPr/>
        </p:nvSpPr>
        <p:spPr>
          <a:xfrm>
            <a:off x="2143108" y="5572140"/>
            <a:ext cx="785818" cy="285752"/>
          </a:xfrm>
          <a:prstGeom prst="rect">
            <a:avLst/>
          </a:prstGeom>
          <a:solidFill>
            <a:schemeClr val="tx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00" dirty="0">
                <a:solidFill>
                  <a:srgbClr val="92D050"/>
                </a:solidFill>
              </a:rPr>
              <a:t>MARKETING</a:t>
            </a:r>
            <a:r>
              <a:rPr lang="es-ES" sz="1200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125" name="124 Rectángulo"/>
          <p:cNvSpPr/>
          <p:nvPr/>
        </p:nvSpPr>
        <p:spPr>
          <a:xfrm>
            <a:off x="2214546" y="6072206"/>
            <a:ext cx="571504" cy="285752"/>
          </a:xfrm>
          <a:prstGeom prst="rect">
            <a:avLst/>
          </a:prstGeom>
          <a:solidFill>
            <a:schemeClr val="tx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92D050"/>
                </a:solidFill>
              </a:rPr>
              <a:t>R.M.1</a:t>
            </a:r>
          </a:p>
        </p:txBody>
      </p:sp>
      <p:sp>
        <p:nvSpPr>
          <p:cNvPr id="126" name="125 Rectángulo"/>
          <p:cNvSpPr/>
          <p:nvPr/>
        </p:nvSpPr>
        <p:spPr>
          <a:xfrm>
            <a:off x="3786182" y="5572140"/>
            <a:ext cx="1143008" cy="285752"/>
          </a:xfrm>
          <a:prstGeom prst="rect">
            <a:avLst/>
          </a:prstGeom>
          <a:solidFill>
            <a:schemeClr val="tx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92D050"/>
                </a:solidFill>
              </a:rPr>
              <a:t>LOGÍSTICA</a:t>
            </a:r>
            <a:r>
              <a:rPr lang="es-ES" sz="1200" dirty="0"/>
              <a:t> </a:t>
            </a:r>
          </a:p>
        </p:txBody>
      </p:sp>
      <p:cxnSp>
        <p:nvCxnSpPr>
          <p:cNvPr id="127" name="126 Conector recto de flecha"/>
          <p:cNvCxnSpPr/>
          <p:nvPr/>
        </p:nvCxnSpPr>
        <p:spPr>
          <a:xfrm rot="5400000">
            <a:off x="2393936" y="5964254"/>
            <a:ext cx="214312" cy="1588"/>
          </a:xfrm>
          <a:prstGeom prst="straightConnector1">
            <a:avLst/>
          </a:prstGeom>
          <a:ln w="47625">
            <a:solidFill>
              <a:schemeClr val="tx2"/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8" name="127 Rectángulo"/>
          <p:cNvSpPr/>
          <p:nvPr/>
        </p:nvSpPr>
        <p:spPr>
          <a:xfrm>
            <a:off x="4071934" y="6072206"/>
            <a:ext cx="571504" cy="285752"/>
          </a:xfrm>
          <a:prstGeom prst="rect">
            <a:avLst/>
          </a:prstGeom>
          <a:solidFill>
            <a:schemeClr val="tx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92D050"/>
                </a:solidFill>
              </a:rPr>
              <a:t>R.L.1</a:t>
            </a:r>
          </a:p>
        </p:txBody>
      </p:sp>
      <p:cxnSp>
        <p:nvCxnSpPr>
          <p:cNvPr id="129" name="128 Conector recto de flecha"/>
          <p:cNvCxnSpPr/>
          <p:nvPr/>
        </p:nvCxnSpPr>
        <p:spPr>
          <a:xfrm rot="5400000">
            <a:off x="4251306" y="5965833"/>
            <a:ext cx="214313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1" name="130 Elipse"/>
          <p:cNvSpPr/>
          <p:nvPr/>
        </p:nvSpPr>
        <p:spPr>
          <a:xfrm>
            <a:off x="4786314" y="6500810"/>
            <a:ext cx="714348" cy="214314"/>
          </a:xfrm>
          <a:prstGeom prst="ellipse">
            <a:avLst/>
          </a:prstGeom>
          <a:solidFill>
            <a:schemeClr val="tx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92D050"/>
                </a:solidFill>
              </a:rPr>
              <a:t>P.L.1</a:t>
            </a:r>
          </a:p>
        </p:txBody>
      </p:sp>
      <p:sp>
        <p:nvSpPr>
          <p:cNvPr id="132" name="131 Elipse"/>
          <p:cNvSpPr/>
          <p:nvPr/>
        </p:nvSpPr>
        <p:spPr>
          <a:xfrm>
            <a:off x="5929322" y="6500810"/>
            <a:ext cx="714348" cy="214314"/>
          </a:xfrm>
          <a:prstGeom prst="ellipse">
            <a:avLst/>
          </a:prstGeom>
          <a:solidFill>
            <a:schemeClr val="tx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92D050"/>
                </a:solidFill>
              </a:rPr>
              <a:t>P.L.2</a:t>
            </a:r>
          </a:p>
        </p:txBody>
      </p:sp>
      <p:sp>
        <p:nvSpPr>
          <p:cNvPr id="133" name="132 Elipse"/>
          <p:cNvSpPr/>
          <p:nvPr/>
        </p:nvSpPr>
        <p:spPr>
          <a:xfrm>
            <a:off x="7000892" y="6500810"/>
            <a:ext cx="714348" cy="214314"/>
          </a:xfrm>
          <a:prstGeom prst="ellipse">
            <a:avLst/>
          </a:prstGeom>
          <a:solidFill>
            <a:schemeClr val="tx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dirty="0">
                <a:solidFill>
                  <a:srgbClr val="92D050"/>
                </a:solidFill>
              </a:rPr>
              <a:t>P.L.3</a:t>
            </a:r>
          </a:p>
        </p:txBody>
      </p:sp>
      <p:cxnSp>
        <p:nvCxnSpPr>
          <p:cNvPr id="134" name="133 Conector recto"/>
          <p:cNvCxnSpPr/>
          <p:nvPr/>
        </p:nvCxnSpPr>
        <p:spPr>
          <a:xfrm rot="5400000">
            <a:off x="5001424" y="7930359"/>
            <a:ext cx="142875" cy="158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5" name="134 Conector recto"/>
          <p:cNvCxnSpPr/>
          <p:nvPr/>
        </p:nvCxnSpPr>
        <p:spPr>
          <a:xfrm rot="5400000">
            <a:off x="5000630" y="8286753"/>
            <a:ext cx="142875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6" name="145 Conector recto"/>
          <p:cNvCxnSpPr/>
          <p:nvPr/>
        </p:nvCxnSpPr>
        <p:spPr>
          <a:xfrm>
            <a:off x="4643438" y="6215082"/>
            <a:ext cx="2643206" cy="1588"/>
          </a:xfrm>
          <a:prstGeom prst="line">
            <a:avLst/>
          </a:prstGeom>
          <a:ln w="476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147 Conector recto de flecha"/>
          <p:cNvCxnSpPr/>
          <p:nvPr/>
        </p:nvCxnSpPr>
        <p:spPr>
          <a:xfrm rot="5400000">
            <a:off x="5036347" y="6322239"/>
            <a:ext cx="214314" cy="1588"/>
          </a:xfrm>
          <a:prstGeom prst="straightConnector1">
            <a:avLst/>
          </a:prstGeom>
          <a:ln w="476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148 Conector recto de flecha"/>
          <p:cNvCxnSpPr/>
          <p:nvPr/>
        </p:nvCxnSpPr>
        <p:spPr>
          <a:xfrm rot="5400000">
            <a:off x="6180149" y="6321445"/>
            <a:ext cx="214314" cy="1588"/>
          </a:xfrm>
          <a:prstGeom prst="straightConnector1">
            <a:avLst/>
          </a:prstGeom>
          <a:ln w="476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149 Conector recto de flecha"/>
          <p:cNvCxnSpPr/>
          <p:nvPr/>
        </p:nvCxnSpPr>
        <p:spPr>
          <a:xfrm rot="5400000">
            <a:off x="7180281" y="6321445"/>
            <a:ext cx="214314" cy="1588"/>
          </a:xfrm>
          <a:prstGeom prst="straightConnector1">
            <a:avLst/>
          </a:prstGeom>
          <a:ln w="476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150 Cinta perforada"/>
          <p:cNvSpPr/>
          <p:nvPr/>
        </p:nvSpPr>
        <p:spPr>
          <a:xfrm>
            <a:off x="7858148" y="928670"/>
            <a:ext cx="1143008" cy="357190"/>
          </a:xfrm>
          <a:prstGeom prst="flowChartPunchedTape">
            <a:avLst/>
          </a:prstGeom>
          <a:solidFill>
            <a:schemeClr val="tx2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92D050"/>
                </a:solidFill>
              </a:rPr>
              <a:t>2009</a:t>
            </a:r>
            <a:endParaRPr lang="es-ES" b="1" dirty="0">
              <a:solidFill>
                <a:srgbClr val="92D050"/>
              </a:solidFill>
            </a:endParaRPr>
          </a:p>
        </p:txBody>
      </p:sp>
      <p:sp>
        <p:nvSpPr>
          <p:cNvPr id="153" name="152 Terminador"/>
          <p:cNvSpPr/>
          <p:nvPr/>
        </p:nvSpPr>
        <p:spPr>
          <a:xfrm>
            <a:off x="3428992" y="428604"/>
            <a:ext cx="2500330" cy="714380"/>
          </a:xfrm>
          <a:prstGeom prst="flowChartTermina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FFC000"/>
                </a:solidFill>
              </a:rPr>
              <a:t>GERENTE</a:t>
            </a:r>
            <a:endParaRPr lang="es-ES" sz="2400" b="1" dirty="0">
              <a:solidFill>
                <a:srgbClr val="FFC000"/>
              </a:solidFill>
            </a:endParaRPr>
          </a:p>
        </p:txBody>
      </p:sp>
      <p:sp>
        <p:nvSpPr>
          <p:cNvPr id="136" name="135 Rectángulo"/>
          <p:cNvSpPr/>
          <p:nvPr/>
        </p:nvSpPr>
        <p:spPr>
          <a:xfrm>
            <a:off x="785786" y="2285992"/>
            <a:ext cx="185018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Organigrama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7" name="136 Botón de acción: Volver">
            <a:hlinkClick r:id="rId3" action="ppaction://hlinksldjump" highlightClick="1"/>
          </p:cNvPr>
          <p:cNvSpPr/>
          <p:nvPr/>
        </p:nvSpPr>
        <p:spPr>
          <a:xfrm>
            <a:off x="8286776" y="5786454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2000"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1285884" cy="619683"/>
          </a:xfrm>
          <a:prstGeom prst="rect">
            <a:avLst/>
          </a:prstGeom>
          <a:noFill/>
        </p:spPr>
      </p:pic>
      <p:graphicFrame>
        <p:nvGraphicFramePr>
          <p:cNvPr id="6" name="5 Gráfico"/>
          <p:cNvGraphicFramePr/>
          <p:nvPr/>
        </p:nvGraphicFramePr>
        <p:xfrm>
          <a:off x="1928794" y="214290"/>
          <a:ext cx="5572164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6 Elipse"/>
          <p:cNvSpPr/>
          <p:nvPr/>
        </p:nvSpPr>
        <p:spPr>
          <a:xfrm>
            <a:off x="571472" y="4643446"/>
            <a:ext cx="2071702" cy="207170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es-ES" sz="1200" dirty="0" smtClean="0"/>
              <a:t>-Junta General. </a:t>
            </a:r>
          </a:p>
          <a:p>
            <a:pPr lvl="0">
              <a:buFont typeface="Arial" pitchFamily="34" charset="0"/>
              <a:buChar char="•"/>
            </a:pPr>
            <a:r>
              <a:rPr lang="es-ES" sz="1200" dirty="0" smtClean="0"/>
              <a:t>-Administrador único.</a:t>
            </a:r>
            <a:endParaRPr lang="es-ES" sz="1200" dirty="0"/>
          </a:p>
        </p:txBody>
      </p:sp>
      <p:sp>
        <p:nvSpPr>
          <p:cNvPr id="8" name="7 Elipse"/>
          <p:cNvSpPr/>
          <p:nvPr/>
        </p:nvSpPr>
        <p:spPr>
          <a:xfrm>
            <a:off x="3500430" y="4643446"/>
            <a:ext cx="2071702" cy="207170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622300">
              <a:lnSpc>
                <a:spcPct val="90000"/>
              </a:lnSpc>
              <a:spcAft>
                <a:spcPct val="35000"/>
              </a:spcAft>
              <a:buFont typeface="Arial" pitchFamily="34" charset="0"/>
              <a:buChar char="•"/>
            </a:pPr>
            <a:r>
              <a:rPr lang="es-ES" sz="1100" dirty="0" smtClean="0">
                <a:solidFill>
                  <a:schemeClr val="bg1"/>
                </a:solidFill>
              </a:rPr>
              <a:t>-La sociedad responde de las deudas sociales con todos sus bienes presentes y futuros; pero los socios sólo responden con su aportación social.</a:t>
            </a:r>
            <a:endParaRPr lang="es-ES" sz="1100" dirty="0">
              <a:solidFill>
                <a:schemeClr val="bg1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6429388" y="4643446"/>
            <a:ext cx="2071702" cy="207170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es-ES" sz="1050" dirty="0" smtClean="0"/>
              <a:t>-Sociedad limitada, constituida por 9 socios de los cuales cada uno tiene su correspondiente  participación y responderá en función del capital aportado.</a:t>
            </a:r>
            <a:endParaRPr lang="es-ES" sz="1050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357158" y="3714752"/>
            <a:ext cx="2357454" cy="50006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700" b="1" u="sng" dirty="0" smtClean="0">
                <a:solidFill>
                  <a:srgbClr val="FFC000"/>
                </a:solidFill>
              </a:rPr>
              <a:t>ORGANOS DE LA SOCIEDAD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3286116" y="3714752"/>
            <a:ext cx="2357454" cy="50006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700" b="1" u="sng" dirty="0" smtClean="0">
                <a:solidFill>
                  <a:srgbClr val="FFC000"/>
                </a:solidFill>
              </a:rPr>
              <a:t>RESPONSABILIDAD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6357950" y="3714752"/>
            <a:ext cx="2357454" cy="50006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b="1" u="sng" dirty="0" smtClean="0">
                <a:solidFill>
                  <a:srgbClr val="FFC000"/>
                </a:solidFill>
              </a:rPr>
              <a:t>DESCRIPCIÓN</a:t>
            </a:r>
          </a:p>
        </p:txBody>
      </p:sp>
      <p:sp>
        <p:nvSpPr>
          <p:cNvPr id="10" name="9 Botón de acción: Volver">
            <a:hlinkClick r:id="rId4" action="ppaction://hlinksldjump" highlightClick="1"/>
          </p:cNvPr>
          <p:cNvSpPr/>
          <p:nvPr/>
        </p:nvSpPr>
        <p:spPr>
          <a:xfrm>
            <a:off x="8358214" y="6357958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4000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-714412" y="857232"/>
          <a:ext cx="10287072" cy="600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Rectángulo"/>
          <p:cNvSpPr/>
          <p:nvPr/>
        </p:nvSpPr>
        <p:spPr>
          <a:xfrm>
            <a:off x="2143108" y="214290"/>
            <a:ext cx="5711820" cy="923330"/>
          </a:xfrm>
          <a:prstGeom prst="rect">
            <a:avLst/>
          </a:prstGeom>
          <a:noFill/>
          <a:ln w="34925">
            <a:noFill/>
          </a:ln>
          <a:scene3d>
            <a:camera prst="orthographicFront"/>
            <a:lightRig rig="soft" dir="tl">
              <a:rot lat="0" lon="0" rev="0"/>
            </a:lightRig>
          </a:scene3d>
          <a:sp3d extrusionH="76200">
            <a:bevelT/>
            <a:extrusionClr>
              <a:srgbClr val="FFC000"/>
            </a:extrusionClr>
          </a:sp3d>
        </p:spPr>
        <p:txBody>
          <a:bodyPr wrap="non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Diseño en trébol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sp>
        <p:nvSpPr>
          <p:cNvPr id="5" name="4 Botón de acción: Volver">
            <a:hlinkClick r:id="rId7" action="ppaction://hlinksldjump" highlightClick="1"/>
          </p:cNvPr>
          <p:cNvSpPr/>
          <p:nvPr/>
        </p:nvSpPr>
        <p:spPr>
          <a:xfrm>
            <a:off x="8286776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4000"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graphicFrame>
        <p:nvGraphicFramePr>
          <p:cNvPr id="7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686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8 Decisión"/>
          <p:cNvSpPr/>
          <p:nvPr/>
        </p:nvSpPr>
        <p:spPr>
          <a:xfrm>
            <a:off x="6286512" y="2071678"/>
            <a:ext cx="2643206" cy="500066"/>
          </a:xfrm>
          <a:prstGeom prst="flowChartDecisi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Decisión"/>
          <p:cNvSpPr/>
          <p:nvPr/>
        </p:nvSpPr>
        <p:spPr>
          <a:xfrm>
            <a:off x="3428992" y="2071678"/>
            <a:ext cx="2643206" cy="500066"/>
          </a:xfrm>
          <a:prstGeom prst="flowChartDecisi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Decisión"/>
          <p:cNvSpPr/>
          <p:nvPr/>
        </p:nvSpPr>
        <p:spPr>
          <a:xfrm>
            <a:off x="500034" y="2071678"/>
            <a:ext cx="2643206" cy="500066"/>
          </a:xfrm>
          <a:prstGeom prst="flowChartDecisi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1000100" y="2214554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solidFill>
                  <a:srgbClr val="FFC000"/>
                </a:solidFill>
              </a:rPr>
              <a:t>Estrategia competitiva</a:t>
            </a:r>
            <a:endParaRPr lang="es-ES" sz="1100" b="1" dirty="0">
              <a:solidFill>
                <a:srgbClr val="FFC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857620" y="2214554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solidFill>
                  <a:srgbClr val="FFC000"/>
                </a:solidFill>
              </a:rPr>
              <a:t>Estructura funcional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858016" y="2214554"/>
            <a:ext cx="1571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b="1" dirty="0" smtClean="0">
                <a:solidFill>
                  <a:srgbClr val="FFC000"/>
                </a:solidFill>
              </a:rPr>
              <a:t>Estrategia corporal</a:t>
            </a:r>
            <a:endParaRPr lang="es-ES" sz="1200" b="1" dirty="0">
              <a:solidFill>
                <a:srgbClr val="FFC000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928662" y="142852"/>
            <a:ext cx="72152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Análisis de la estrategia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11 Botón de acción: Volver">
            <a:hlinkClick r:id="rId7" action="ppaction://hlinksldjump" highlightClick="1"/>
          </p:cNvPr>
          <p:cNvSpPr/>
          <p:nvPr/>
        </p:nvSpPr>
        <p:spPr>
          <a:xfrm>
            <a:off x="8215338" y="6357958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25000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graphicFrame>
        <p:nvGraphicFramePr>
          <p:cNvPr id="7" name="6 Diagrama"/>
          <p:cNvGraphicFramePr/>
          <p:nvPr/>
        </p:nvGraphicFramePr>
        <p:xfrm>
          <a:off x="357158" y="1571588"/>
          <a:ext cx="8429684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7 Rectángulo"/>
          <p:cNvSpPr/>
          <p:nvPr/>
        </p:nvSpPr>
        <p:spPr>
          <a:xfrm>
            <a:off x="928662" y="0"/>
            <a:ext cx="77153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Análisis de la tecnología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Botón de acción: Volver">
            <a:hlinkClick r:id="rId7" action="ppaction://hlinksldjump" highlightClick="1"/>
          </p:cNvPr>
          <p:cNvSpPr/>
          <p:nvPr/>
        </p:nvSpPr>
        <p:spPr>
          <a:xfrm>
            <a:off x="8286776" y="6357958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24000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1285884" cy="619683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3643306" y="357166"/>
            <a:ext cx="2223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Indice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928662" y="3714752"/>
            <a:ext cx="228601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4- Organigrama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8 Rectángulo">
            <a:hlinkClick r:id="rId3" action="ppaction://hlinksldjump"/>
          </p:cNvPr>
          <p:cNvSpPr/>
          <p:nvPr/>
        </p:nvSpPr>
        <p:spPr>
          <a:xfrm>
            <a:off x="5429256" y="3500438"/>
            <a:ext cx="221457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10- </a:t>
            </a:r>
            <a:r>
              <a:rPr lang="es-ES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Organigrafo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9 Rectángulo">
            <a:hlinkClick r:id="rId4" action="ppaction://hlinksldjump"/>
          </p:cNvPr>
          <p:cNvSpPr/>
          <p:nvPr/>
        </p:nvSpPr>
        <p:spPr>
          <a:xfrm>
            <a:off x="5286380" y="2714620"/>
            <a:ext cx="28424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9- Mapa de procesos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10 Rectángulo">
            <a:hlinkClick r:id="rId5" action="ppaction://hlinksldjump"/>
          </p:cNvPr>
          <p:cNvSpPr/>
          <p:nvPr/>
        </p:nvSpPr>
        <p:spPr>
          <a:xfrm>
            <a:off x="571472" y="6000768"/>
            <a:ext cx="271464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6- Diseño en trébol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12 Cinta perforada">
            <a:hlinkClick r:id="rId6" action="ppaction://hlinksldjump"/>
          </p:cNvPr>
          <p:cNvSpPr/>
          <p:nvPr/>
        </p:nvSpPr>
        <p:spPr>
          <a:xfrm>
            <a:off x="785786" y="4429132"/>
            <a:ext cx="1143008" cy="357190"/>
          </a:xfrm>
          <a:prstGeom prst="flowChartPunchedTap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C000"/>
                </a:solidFill>
              </a:rPr>
              <a:t>2006</a:t>
            </a:r>
            <a:endParaRPr lang="es-ES" b="1" dirty="0">
              <a:solidFill>
                <a:srgbClr val="FFC000"/>
              </a:solidFill>
            </a:endParaRPr>
          </a:p>
        </p:txBody>
      </p:sp>
      <p:sp>
        <p:nvSpPr>
          <p:cNvPr id="14" name="13 Cinta perforada">
            <a:hlinkClick r:id="rId7" action="ppaction://hlinksldjump"/>
          </p:cNvPr>
          <p:cNvSpPr/>
          <p:nvPr/>
        </p:nvSpPr>
        <p:spPr>
          <a:xfrm>
            <a:off x="785786" y="4857760"/>
            <a:ext cx="1143008" cy="357190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2"/>
                </a:solidFill>
              </a:rPr>
              <a:t>2007</a:t>
            </a:r>
            <a:endParaRPr lang="es-ES" b="1" dirty="0">
              <a:solidFill>
                <a:schemeClr val="tx2"/>
              </a:solidFill>
            </a:endParaRPr>
          </a:p>
        </p:txBody>
      </p:sp>
      <p:sp>
        <p:nvSpPr>
          <p:cNvPr id="15" name="14 Cinta perforada">
            <a:hlinkClick r:id="rId8" action="ppaction://hlinksldjump"/>
          </p:cNvPr>
          <p:cNvSpPr/>
          <p:nvPr/>
        </p:nvSpPr>
        <p:spPr>
          <a:xfrm>
            <a:off x="2071670" y="4429132"/>
            <a:ext cx="1143008" cy="357190"/>
          </a:xfrm>
          <a:prstGeom prst="flowChartPunchedTape">
            <a:avLst/>
          </a:prstGeom>
          <a:solidFill>
            <a:srgbClr val="FFC0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2008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6" name="15 Cinta perforada">
            <a:hlinkClick r:id="rId9" action="ppaction://hlinksldjump"/>
          </p:cNvPr>
          <p:cNvSpPr/>
          <p:nvPr/>
        </p:nvSpPr>
        <p:spPr>
          <a:xfrm>
            <a:off x="2071670" y="4786322"/>
            <a:ext cx="1143008" cy="357190"/>
          </a:xfrm>
          <a:prstGeom prst="flowChartPunchedTape">
            <a:avLst/>
          </a:prstGeom>
          <a:solidFill>
            <a:schemeClr val="tx2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92D050"/>
                </a:solidFill>
              </a:rPr>
              <a:t>2009</a:t>
            </a:r>
            <a:endParaRPr lang="es-ES" b="1" dirty="0">
              <a:solidFill>
                <a:srgbClr val="92D050"/>
              </a:solidFill>
            </a:endParaRPr>
          </a:p>
        </p:txBody>
      </p:sp>
      <p:sp>
        <p:nvSpPr>
          <p:cNvPr id="17" name="16 Rectángulo">
            <a:hlinkClick r:id="rId10" action="ppaction://hlinksldjump"/>
          </p:cNvPr>
          <p:cNvSpPr/>
          <p:nvPr/>
        </p:nvSpPr>
        <p:spPr>
          <a:xfrm>
            <a:off x="5500694" y="4714884"/>
            <a:ext cx="236635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12- </a:t>
            </a:r>
            <a:r>
              <a:rPr lang="es-ES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Microentorno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17 Rectángulo">
            <a:hlinkClick r:id="rId11" action="ppaction://hlinksldjump"/>
          </p:cNvPr>
          <p:cNvSpPr/>
          <p:nvPr/>
        </p:nvSpPr>
        <p:spPr>
          <a:xfrm>
            <a:off x="5429256" y="5500702"/>
            <a:ext cx="24384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13- </a:t>
            </a:r>
            <a:r>
              <a:rPr lang="es-ES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Macroentorno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18 Rectángulo">
            <a:hlinkClick r:id="rId12" action="ppaction://hlinksldjump"/>
          </p:cNvPr>
          <p:cNvSpPr/>
          <p:nvPr/>
        </p:nvSpPr>
        <p:spPr>
          <a:xfrm>
            <a:off x="642910" y="1571612"/>
            <a:ext cx="314327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1- Análisis descriptivo de la organización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19 Rectángulo">
            <a:hlinkClick r:id="rId13" action="ppaction://hlinksldjump"/>
          </p:cNvPr>
          <p:cNvSpPr/>
          <p:nvPr/>
        </p:nvSpPr>
        <p:spPr>
          <a:xfrm>
            <a:off x="857224" y="2357430"/>
            <a:ext cx="26901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Cultura y valores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20 Rectángulo">
            <a:hlinkClick r:id="rId14" action="ppaction://hlinksldjump"/>
          </p:cNvPr>
          <p:cNvSpPr/>
          <p:nvPr/>
        </p:nvSpPr>
        <p:spPr>
          <a:xfrm>
            <a:off x="571472" y="2857496"/>
            <a:ext cx="292895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Descripción </a:t>
            </a:r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 puestos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22 Rectángulo">
            <a:hlinkClick r:id="rId15" action="ppaction://hlinksldjump"/>
          </p:cNvPr>
          <p:cNvSpPr/>
          <p:nvPr/>
        </p:nvSpPr>
        <p:spPr>
          <a:xfrm>
            <a:off x="4929190" y="1571612"/>
            <a:ext cx="385762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7- Análisis </a:t>
            </a:r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 la estrategia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23 Rectángulo">
            <a:hlinkClick r:id="rId16" action="ppaction://hlinksldjump"/>
          </p:cNvPr>
          <p:cNvSpPr/>
          <p:nvPr/>
        </p:nvSpPr>
        <p:spPr>
          <a:xfrm>
            <a:off x="4714876" y="2071678"/>
            <a:ext cx="40005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8- Análisis </a:t>
            </a:r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 la tecnología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24 Rectángulo">
            <a:hlinkClick r:id="rId17" action="ppaction://hlinksldjump"/>
          </p:cNvPr>
          <p:cNvSpPr/>
          <p:nvPr/>
        </p:nvSpPr>
        <p:spPr>
          <a:xfrm>
            <a:off x="4500562" y="4071942"/>
            <a:ext cx="435771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11- Configuración organizativa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25 Rectángulo">
            <a:hlinkClick r:id="rId18" action="ppaction://hlinksldjump"/>
          </p:cNvPr>
          <p:cNvSpPr/>
          <p:nvPr/>
        </p:nvSpPr>
        <p:spPr>
          <a:xfrm>
            <a:off x="642910" y="5357826"/>
            <a:ext cx="256525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5- Análisis político</a:t>
            </a:r>
            <a:endParaRPr lang="es-E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26 Estrella de 4 puntas">
            <a:hlinkClick r:id="rId19" action="ppaction://hlinksldjump"/>
          </p:cNvPr>
          <p:cNvSpPr/>
          <p:nvPr/>
        </p:nvSpPr>
        <p:spPr>
          <a:xfrm>
            <a:off x="7929586" y="6215082"/>
            <a:ext cx="357190" cy="285752"/>
          </a:xfrm>
          <a:prstGeom prst="star4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0000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cxnSp>
        <p:nvCxnSpPr>
          <p:cNvPr id="5" name="4 Conector recto"/>
          <p:cNvCxnSpPr/>
          <p:nvPr/>
        </p:nvCxnSpPr>
        <p:spPr>
          <a:xfrm rot="5400000">
            <a:off x="5572126" y="4286250"/>
            <a:ext cx="3859212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5 Rectángulo redondeado"/>
          <p:cNvSpPr/>
          <p:nvPr/>
        </p:nvSpPr>
        <p:spPr>
          <a:xfrm rot="16200000">
            <a:off x="-147638" y="4127501"/>
            <a:ext cx="1223963" cy="500062"/>
          </a:xfrm>
          <a:prstGeom prst="roundRect">
            <a:avLst>
              <a:gd name="adj" fmla="val 4473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CLIENTES</a:t>
            </a:r>
          </a:p>
        </p:txBody>
      </p:sp>
      <p:sp>
        <p:nvSpPr>
          <p:cNvPr id="7" name="6 Flecha derecha"/>
          <p:cNvSpPr/>
          <p:nvPr/>
        </p:nvSpPr>
        <p:spPr>
          <a:xfrm>
            <a:off x="1000125" y="4195763"/>
            <a:ext cx="928688" cy="5715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PEDIDO</a:t>
            </a:r>
          </a:p>
        </p:txBody>
      </p:sp>
      <p:sp>
        <p:nvSpPr>
          <p:cNvPr id="8" name="7 Triángulo isósceles"/>
          <p:cNvSpPr/>
          <p:nvPr/>
        </p:nvSpPr>
        <p:spPr>
          <a:xfrm>
            <a:off x="2071688" y="3910013"/>
            <a:ext cx="1071562" cy="785812"/>
          </a:xfrm>
          <a:prstGeom prst="triangle">
            <a:avLst>
              <a:gd name="adj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HAY STOCK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428875" y="3409950"/>
            <a:ext cx="6429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SÍ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214688" y="3409950"/>
            <a:ext cx="1069975" cy="4286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FABRICACÓN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3143250" y="2428875"/>
            <a:ext cx="1214438" cy="3571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PROVEEDORES</a:t>
            </a:r>
          </a:p>
        </p:txBody>
      </p:sp>
      <p:cxnSp>
        <p:nvCxnSpPr>
          <p:cNvPr id="12" name="11 Conector recto de flecha"/>
          <p:cNvCxnSpPr/>
          <p:nvPr/>
        </p:nvCxnSpPr>
        <p:spPr>
          <a:xfrm rot="5400000">
            <a:off x="3465512" y="3087688"/>
            <a:ext cx="500063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2428875" y="4981575"/>
            <a:ext cx="78581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NO</a:t>
            </a:r>
          </a:p>
        </p:txBody>
      </p:sp>
      <p:sp>
        <p:nvSpPr>
          <p:cNvPr id="14" name="13 Elipse"/>
          <p:cNvSpPr/>
          <p:nvPr/>
        </p:nvSpPr>
        <p:spPr>
          <a:xfrm>
            <a:off x="4716463" y="3476625"/>
            <a:ext cx="1357312" cy="3571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ALMACÉN</a:t>
            </a: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4427538" y="3694113"/>
            <a:ext cx="2159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auto">
          <a:xfrm>
            <a:off x="4572000" y="4773613"/>
            <a:ext cx="1152525" cy="647700"/>
          </a:xfrm>
          <a:prstGeom prst="octagon">
            <a:avLst>
              <a:gd name="adj" fmla="val 2928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  <a:latin typeface="+mn-lt"/>
                <a:cs typeface="+mn-cs"/>
              </a:rPr>
              <a:t>PREPARACIÓN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  <a:latin typeface="+mn-lt"/>
                <a:cs typeface="+mn-cs"/>
              </a:rPr>
              <a:t>PEDIDO</a:t>
            </a: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H="1">
            <a:off x="5148263" y="3981450"/>
            <a:ext cx="0" cy="576263"/>
          </a:xfrm>
          <a:prstGeom prst="line">
            <a:avLst/>
          </a:prstGeom>
          <a:ln>
            <a:headEnd/>
            <a:tailEnd type="stealth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3203575" y="5133975"/>
            <a:ext cx="1223963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2843213" y="3621088"/>
            <a:ext cx="2159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>
            <a:off x="6011863" y="3981450"/>
            <a:ext cx="936625" cy="792163"/>
          </a:xfrm>
          <a:prstGeom prst="diamond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dirty="0">
                <a:solidFill>
                  <a:srgbClr val="C00000"/>
                </a:solidFill>
                <a:latin typeface="Calibri" pitchFamily="34" charset="0"/>
              </a:rPr>
              <a:t>ENTREGA</a:t>
            </a:r>
          </a:p>
          <a:p>
            <a:pPr algn="ctr"/>
            <a:r>
              <a:rPr lang="es-ES" sz="1200" dirty="0">
                <a:solidFill>
                  <a:srgbClr val="C00000"/>
                </a:solidFill>
                <a:latin typeface="Calibri" pitchFamily="34" charset="0"/>
              </a:rPr>
              <a:t>CLIENTE</a:t>
            </a:r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>
            <a:off x="5867400" y="5133975"/>
            <a:ext cx="649288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 flipV="1">
            <a:off x="6516688" y="4918075"/>
            <a:ext cx="0" cy="2159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3" name="AutoShape 24"/>
          <p:cNvSpPr>
            <a:spLocks noChangeArrowheads="1"/>
          </p:cNvSpPr>
          <p:nvPr/>
        </p:nvSpPr>
        <p:spPr bwMode="auto">
          <a:xfrm>
            <a:off x="4716463" y="5997575"/>
            <a:ext cx="1511300" cy="431800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400" b="1" dirty="0">
                <a:solidFill>
                  <a:srgbClr val="92D050"/>
                </a:solidFill>
                <a:latin typeface="Calibri" pitchFamily="34" charset="0"/>
              </a:rPr>
              <a:t>CONTABILIDAD</a:t>
            </a:r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3708400" y="4052888"/>
            <a:ext cx="0" cy="216058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5" name="Line 28"/>
          <p:cNvSpPr>
            <a:spLocks noChangeShapeType="1"/>
          </p:cNvSpPr>
          <p:nvPr/>
        </p:nvSpPr>
        <p:spPr bwMode="auto">
          <a:xfrm>
            <a:off x="3708400" y="6213475"/>
            <a:ext cx="71913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>
            <a:off x="5795963" y="3981450"/>
            <a:ext cx="0" cy="18002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6858000" y="4783138"/>
            <a:ext cx="1152525" cy="5032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200" dirty="0">
                <a:solidFill>
                  <a:srgbClr val="C00000"/>
                </a:solidFill>
                <a:latin typeface="Calibri" pitchFamily="34" charset="0"/>
              </a:rPr>
              <a:t>FACTURACIÓN/</a:t>
            </a:r>
          </a:p>
          <a:p>
            <a:pPr algn="ctr"/>
            <a:r>
              <a:rPr lang="es-ES" sz="1200" dirty="0">
                <a:solidFill>
                  <a:srgbClr val="C00000"/>
                </a:solidFill>
                <a:latin typeface="Calibri" pitchFamily="34" charset="0"/>
              </a:rPr>
              <a:t>COBRO</a:t>
            </a:r>
          </a:p>
        </p:txBody>
      </p:sp>
      <p:sp>
        <p:nvSpPr>
          <p:cNvPr id="28" name="Line 31"/>
          <p:cNvSpPr>
            <a:spLocks noChangeShapeType="1"/>
          </p:cNvSpPr>
          <p:nvPr/>
        </p:nvSpPr>
        <p:spPr bwMode="auto">
          <a:xfrm>
            <a:off x="7019925" y="4557713"/>
            <a:ext cx="215900" cy="1444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 flipH="1">
            <a:off x="6286500" y="5286375"/>
            <a:ext cx="1000125" cy="8572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0" name="29 Rectángulo redondeado"/>
          <p:cNvSpPr/>
          <p:nvPr/>
        </p:nvSpPr>
        <p:spPr>
          <a:xfrm>
            <a:off x="214313" y="1700213"/>
            <a:ext cx="1549400" cy="585787"/>
          </a:xfrm>
          <a:prstGeom prst="roundRect">
            <a:avLst>
              <a:gd name="adj" fmla="val 4473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C000"/>
                </a:solidFill>
              </a:rPr>
              <a:t>PLAN COMERCIAL</a:t>
            </a:r>
          </a:p>
        </p:txBody>
      </p:sp>
      <p:cxnSp>
        <p:nvCxnSpPr>
          <p:cNvPr id="31" name="30 Conector recto de flecha"/>
          <p:cNvCxnSpPr/>
          <p:nvPr/>
        </p:nvCxnSpPr>
        <p:spPr>
          <a:xfrm>
            <a:off x="1785918" y="2071678"/>
            <a:ext cx="4929188" cy="15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31 Rectángulo redondeado"/>
          <p:cNvSpPr/>
          <p:nvPr/>
        </p:nvSpPr>
        <p:spPr>
          <a:xfrm>
            <a:off x="6715125" y="1785938"/>
            <a:ext cx="1223963" cy="500062"/>
          </a:xfrm>
          <a:prstGeom prst="roundRect">
            <a:avLst>
              <a:gd name="adj" fmla="val 4473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FFC000"/>
                </a:solidFill>
              </a:rPr>
              <a:t>PRESUPUESTO</a:t>
            </a:r>
          </a:p>
        </p:txBody>
      </p:sp>
      <p:cxnSp>
        <p:nvCxnSpPr>
          <p:cNvPr id="33" name="32 Conector recto de flecha"/>
          <p:cNvCxnSpPr>
            <a:endCxn id="23" idx="3"/>
          </p:cNvCxnSpPr>
          <p:nvPr/>
        </p:nvCxnSpPr>
        <p:spPr>
          <a:xfrm rot="10800000">
            <a:off x="6227763" y="6213475"/>
            <a:ext cx="127317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33 Rectángulo"/>
          <p:cNvSpPr/>
          <p:nvPr/>
        </p:nvSpPr>
        <p:spPr>
          <a:xfrm>
            <a:off x="357188" y="2928938"/>
            <a:ext cx="1069975" cy="4286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>
                <a:solidFill>
                  <a:srgbClr val="C00000"/>
                </a:solidFill>
              </a:rPr>
              <a:t>PUBLICIDAD</a:t>
            </a:r>
          </a:p>
        </p:txBody>
      </p:sp>
      <p:cxnSp>
        <p:nvCxnSpPr>
          <p:cNvPr id="35" name="34 Conector recto de flecha"/>
          <p:cNvCxnSpPr>
            <a:stCxn id="30" idx="2"/>
          </p:cNvCxnSpPr>
          <p:nvPr/>
        </p:nvCxnSpPr>
        <p:spPr>
          <a:xfrm rot="5400000">
            <a:off x="738187" y="2547938"/>
            <a:ext cx="500063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0" y="2357438"/>
            <a:ext cx="9144000" cy="1587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0" y="5786438"/>
            <a:ext cx="9144000" cy="158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 redondeado"/>
          <p:cNvSpPr/>
          <p:nvPr/>
        </p:nvSpPr>
        <p:spPr>
          <a:xfrm>
            <a:off x="142875" y="5929313"/>
            <a:ext cx="428625" cy="21431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142875" y="6500813"/>
            <a:ext cx="428625" cy="214312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39 Rectángulo redondeado"/>
          <p:cNvSpPr/>
          <p:nvPr/>
        </p:nvSpPr>
        <p:spPr>
          <a:xfrm>
            <a:off x="142875" y="6215063"/>
            <a:ext cx="428625" cy="2143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1" name="40 CuadroTexto"/>
          <p:cNvSpPr txBox="1"/>
          <p:nvPr/>
        </p:nvSpPr>
        <p:spPr>
          <a:xfrm>
            <a:off x="571500" y="5913438"/>
            <a:ext cx="128587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b="1" dirty="0">
                <a:solidFill>
                  <a:srgbClr val="FFFF00"/>
                </a:solidFill>
                <a:latin typeface="+mn-lt"/>
              </a:rPr>
              <a:t>Procesos estratégicos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571500" y="6199188"/>
            <a:ext cx="1143000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rgbClr val="C00000"/>
                </a:solidFill>
                <a:latin typeface="+mn-lt"/>
              </a:rPr>
              <a:t>Procesos clave</a:t>
            </a:r>
          </a:p>
        </p:txBody>
      </p:sp>
      <p:sp>
        <p:nvSpPr>
          <p:cNvPr id="43" name="42 CuadroTexto"/>
          <p:cNvSpPr txBox="1"/>
          <p:nvPr/>
        </p:nvSpPr>
        <p:spPr>
          <a:xfrm>
            <a:off x="571500" y="6484938"/>
            <a:ext cx="1143000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rgbClr val="14960E"/>
                </a:solidFill>
                <a:latin typeface="+mn-lt"/>
              </a:rPr>
              <a:t>Procesos de apoyo</a:t>
            </a:r>
          </a:p>
        </p:txBody>
      </p:sp>
      <p:sp>
        <p:nvSpPr>
          <p:cNvPr id="44" name="43 Rectángulo"/>
          <p:cNvSpPr/>
          <p:nvPr/>
        </p:nvSpPr>
        <p:spPr>
          <a:xfrm>
            <a:off x="1857356" y="285728"/>
            <a:ext cx="6327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Mapa de procesos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5" name="44 Botón de acción: Volver">
            <a:hlinkClick r:id="rId4" action="ppaction://hlinksldjump" highlightClick="1"/>
          </p:cNvPr>
          <p:cNvSpPr/>
          <p:nvPr/>
        </p:nvSpPr>
        <p:spPr>
          <a:xfrm>
            <a:off x="8358214" y="6357958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5000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sp>
        <p:nvSpPr>
          <p:cNvPr id="5" name="4 Rectángulo redondeado"/>
          <p:cNvSpPr/>
          <p:nvPr/>
        </p:nvSpPr>
        <p:spPr>
          <a:xfrm>
            <a:off x="6643688" y="1071563"/>
            <a:ext cx="1714500" cy="10715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C00000"/>
                </a:solidFill>
              </a:rPr>
              <a:t>PROVEEDORES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6643688" y="4929188"/>
            <a:ext cx="1714500" cy="107156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FFC000"/>
                </a:solidFill>
              </a:rPr>
              <a:t>ALMACÉN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6643688" y="3000375"/>
            <a:ext cx="1714500" cy="10715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FFC000"/>
                </a:solidFill>
              </a:rPr>
              <a:t>FABRICA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3214688" y="2928938"/>
            <a:ext cx="1714500" cy="107156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FFC000"/>
                </a:solidFill>
              </a:rPr>
              <a:t>OFICINA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3214688" y="5214938"/>
            <a:ext cx="1714500" cy="107156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FFC000"/>
                </a:solidFill>
              </a:rPr>
              <a:t>CONTABILIDAD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214282" y="2928934"/>
            <a:ext cx="1714500" cy="10715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rgbClr val="C00000"/>
                </a:solidFill>
              </a:rPr>
              <a:t>CLIENTES</a:t>
            </a:r>
          </a:p>
        </p:txBody>
      </p:sp>
      <p:cxnSp>
        <p:nvCxnSpPr>
          <p:cNvPr id="11" name="10 Conector recto de flecha"/>
          <p:cNvCxnSpPr>
            <a:stCxn id="10" idx="3"/>
            <a:endCxn id="8" idx="1"/>
          </p:cNvCxnSpPr>
          <p:nvPr/>
        </p:nvCxnSpPr>
        <p:spPr>
          <a:xfrm>
            <a:off x="1928782" y="3464715"/>
            <a:ext cx="1285906" cy="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8" idx="2"/>
          </p:cNvCxnSpPr>
          <p:nvPr/>
        </p:nvCxnSpPr>
        <p:spPr>
          <a:xfrm rot="5400000">
            <a:off x="3463925" y="4608513"/>
            <a:ext cx="121443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4929188" y="3929063"/>
            <a:ext cx="1643062" cy="1357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071688" y="3786188"/>
            <a:ext cx="1000125" cy="50800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Consulta de precios sobre el producto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 rot="5400000">
            <a:off x="2393950" y="3608388"/>
            <a:ext cx="2127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3071813" y="4214813"/>
            <a:ext cx="8572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Consulta de presupuesto para pedidos grandes</a:t>
            </a:r>
          </a:p>
        </p:txBody>
      </p:sp>
      <p:cxnSp>
        <p:nvCxnSpPr>
          <p:cNvPr id="17" name="16 Conector recto de flecha"/>
          <p:cNvCxnSpPr/>
          <p:nvPr/>
        </p:nvCxnSpPr>
        <p:spPr>
          <a:xfrm rot="10800000">
            <a:off x="3786188" y="4500563"/>
            <a:ext cx="21431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4429125" y="4286250"/>
            <a:ext cx="10715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Solicitud de/los producto(s) pedidos por el cliente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rot="10800000">
            <a:off x="5286375" y="4572000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8" idx="3"/>
          </p:cNvCxnSpPr>
          <p:nvPr/>
        </p:nvCxnSpPr>
        <p:spPr>
          <a:xfrm rot="10800000">
            <a:off x="4929188" y="3465513"/>
            <a:ext cx="1785937" cy="1463675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5286375" y="3214688"/>
            <a:ext cx="1071563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Si el producto está en almacén se le da al cliente</a:t>
            </a:r>
          </a:p>
        </p:txBody>
      </p:sp>
      <p:cxnSp>
        <p:nvCxnSpPr>
          <p:cNvPr id="22" name="21 Conector recto de flecha"/>
          <p:cNvCxnSpPr/>
          <p:nvPr/>
        </p:nvCxnSpPr>
        <p:spPr>
          <a:xfrm rot="5400000" flipH="1" flipV="1">
            <a:off x="5537200" y="3894138"/>
            <a:ext cx="357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10800000">
            <a:off x="1928813" y="3214688"/>
            <a:ext cx="1214437" cy="1587"/>
          </a:xfrm>
          <a:prstGeom prst="straightConnector1">
            <a:avLst/>
          </a:prstGeom>
          <a:ln>
            <a:solidFill>
              <a:schemeClr val="accent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2285984" y="1857364"/>
            <a:ext cx="857250" cy="10618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Se realiza la factura del </a:t>
            </a:r>
            <a:r>
              <a:rPr lang="es-ES" sz="900" dirty="0" smtClean="0">
                <a:solidFill>
                  <a:schemeClr val="tx2"/>
                </a:solidFill>
                <a:latin typeface="+mn-lt"/>
              </a:rPr>
              <a:t>producto ,realización de proyectos y </a:t>
            </a:r>
            <a:r>
              <a:rPr lang="es-ES" sz="900" dirty="0">
                <a:solidFill>
                  <a:schemeClr val="tx2"/>
                </a:solidFill>
                <a:latin typeface="+mn-lt"/>
              </a:rPr>
              <a:t>se le cobra al cliente</a:t>
            </a:r>
          </a:p>
        </p:txBody>
      </p:sp>
      <p:cxnSp>
        <p:nvCxnSpPr>
          <p:cNvPr id="25" name="24 Conector recto de flecha"/>
          <p:cNvCxnSpPr/>
          <p:nvPr/>
        </p:nvCxnSpPr>
        <p:spPr>
          <a:xfrm rot="5400000" flipH="1" flipV="1">
            <a:off x="2428082" y="2999581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6" idx="0"/>
            <a:endCxn id="7" idx="2"/>
          </p:cNvCxnSpPr>
          <p:nvPr/>
        </p:nvCxnSpPr>
        <p:spPr>
          <a:xfrm rot="5400000" flipH="1" flipV="1">
            <a:off x="7073107" y="4501356"/>
            <a:ext cx="857250" cy="15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7786688" y="4214813"/>
            <a:ext cx="1571625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Si el producto no se encuentra en almacén se solicita su fabricación </a:t>
            </a:r>
          </a:p>
        </p:txBody>
      </p:sp>
      <p:cxnSp>
        <p:nvCxnSpPr>
          <p:cNvPr id="28" name="27 Conector recto de flecha"/>
          <p:cNvCxnSpPr/>
          <p:nvPr/>
        </p:nvCxnSpPr>
        <p:spPr>
          <a:xfrm>
            <a:off x="7572375" y="4500563"/>
            <a:ext cx="285750" cy="15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rot="5400000">
            <a:off x="6823076" y="4537075"/>
            <a:ext cx="785812" cy="1587"/>
          </a:xfrm>
          <a:prstGeom prst="straightConnector1">
            <a:avLst/>
          </a:prstGeom>
          <a:ln>
            <a:solidFill>
              <a:srgbClr val="FFFF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6215063" y="4143375"/>
            <a:ext cx="785812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Una vez fabricado se almacena</a:t>
            </a:r>
          </a:p>
        </p:txBody>
      </p:sp>
      <p:cxnSp>
        <p:nvCxnSpPr>
          <p:cNvPr id="31" name="30 Conector recto de flecha"/>
          <p:cNvCxnSpPr/>
          <p:nvPr/>
        </p:nvCxnSpPr>
        <p:spPr>
          <a:xfrm rot="10800000">
            <a:off x="6929438" y="4429125"/>
            <a:ext cx="28575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7" idx="0"/>
            <a:endCxn id="5" idx="2"/>
          </p:cNvCxnSpPr>
          <p:nvPr/>
        </p:nvCxnSpPr>
        <p:spPr>
          <a:xfrm rot="5400000" flipH="1" flipV="1">
            <a:off x="7073107" y="2570956"/>
            <a:ext cx="857250" cy="15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>
            <a:off x="7858125" y="2143125"/>
            <a:ext cx="1357313" cy="78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Si no se cuenta con los materiales necesarios para la fabricación se solicitan a  los proveedores</a:t>
            </a:r>
          </a:p>
        </p:txBody>
      </p:sp>
      <p:cxnSp>
        <p:nvCxnSpPr>
          <p:cNvPr id="34" name="33 Conector recto de flecha"/>
          <p:cNvCxnSpPr/>
          <p:nvPr/>
        </p:nvCxnSpPr>
        <p:spPr>
          <a:xfrm>
            <a:off x="7500938" y="2571750"/>
            <a:ext cx="428625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rot="5400000">
            <a:off x="6715125" y="2571750"/>
            <a:ext cx="857250" cy="0"/>
          </a:xfrm>
          <a:prstGeom prst="straightConnector1">
            <a:avLst/>
          </a:prstGeom>
          <a:ln>
            <a:solidFill>
              <a:srgbClr val="FFFF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6072188" y="2286000"/>
            <a:ext cx="1000125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Envían los materiales solicitados</a:t>
            </a:r>
          </a:p>
        </p:txBody>
      </p:sp>
      <p:cxnSp>
        <p:nvCxnSpPr>
          <p:cNvPr id="37" name="36 Conector recto de flecha"/>
          <p:cNvCxnSpPr/>
          <p:nvPr/>
        </p:nvCxnSpPr>
        <p:spPr>
          <a:xfrm rot="10800000">
            <a:off x="6715125" y="2571750"/>
            <a:ext cx="428625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214313" y="5357813"/>
            <a:ext cx="500062" cy="15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714375" y="5270500"/>
            <a:ext cx="928688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En cadena</a:t>
            </a:r>
          </a:p>
        </p:txBody>
      </p:sp>
      <p:cxnSp>
        <p:nvCxnSpPr>
          <p:cNvPr id="40" name="39 Conector recto de flecha"/>
          <p:cNvCxnSpPr/>
          <p:nvPr/>
        </p:nvCxnSpPr>
        <p:spPr>
          <a:xfrm>
            <a:off x="214313" y="5643563"/>
            <a:ext cx="50006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714375" y="5556250"/>
            <a:ext cx="928688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Centrarquía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571500" y="5842000"/>
            <a:ext cx="1143000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Relaciones externas</a:t>
            </a:r>
          </a:p>
        </p:txBody>
      </p:sp>
      <p:sp>
        <p:nvSpPr>
          <p:cNvPr id="43" name="42 CuadroTexto"/>
          <p:cNvSpPr txBox="1"/>
          <p:nvPr/>
        </p:nvSpPr>
        <p:spPr>
          <a:xfrm>
            <a:off x="571500" y="6286500"/>
            <a:ext cx="1143000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900" dirty="0">
                <a:solidFill>
                  <a:schemeClr val="tx2"/>
                </a:solidFill>
                <a:latin typeface="+mn-lt"/>
              </a:rPr>
              <a:t>Relaciones internas</a:t>
            </a:r>
          </a:p>
        </p:txBody>
      </p:sp>
      <p:sp>
        <p:nvSpPr>
          <p:cNvPr id="44" name="43 Rectángulo redondeado"/>
          <p:cNvSpPr/>
          <p:nvPr/>
        </p:nvSpPr>
        <p:spPr>
          <a:xfrm>
            <a:off x="142875" y="6286500"/>
            <a:ext cx="428625" cy="21431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C000"/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142875" y="5857875"/>
            <a:ext cx="428625" cy="2143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2071670" y="285728"/>
            <a:ext cx="42178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Organigrafo</a:t>
            </a:r>
            <a:endParaRPr lang="es-E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" name="46 Botón de acción: Volver">
            <a:hlinkClick r:id="rId3" action="ppaction://hlinksldjump" highlightClick="1"/>
          </p:cNvPr>
          <p:cNvSpPr/>
          <p:nvPr/>
        </p:nvSpPr>
        <p:spPr>
          <a:xfrm>
            <a:off x="8215338" y="6357958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5000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1928794" y="428604"/>
            <a:ext cx="681211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Configuración organizativa</a:t>
            </a:r>
            <a:endParaRPr lang="es-E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28596" y="1214422"/>
            <a:ext cx="764386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 eaLnBrk="1" hangingPunct="1">
              <a:buClr>
                <a:schemeClr val="bg1"/>
              </a:buClr>
              <a:buFont typeface="Arial" charset="0"/>
              <a:buNone/>
              <a:defRPr/>
            </a:pPr>
            <a:r>
              <a:rPr lang="es-ES_tradnl" sz="1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ESTRUCTURA:</a:t>
            </a:r>
          </a:p>
          <a:p>
            <a:pPr marL="0" indent="0" eaLnBrk="1" hangingPunct="1">
              <a:buClr>
                <a:schemeClr val="bg1"/>
              </a:buClr>
              <a:defRPr/>
            </a:pPr>
            <a:endParaRPr lang="es-ES_tradnl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Clr>
                <a:schemeClr val="bg1"/>
              </a:buClr>
              <a:buFont typeface="Arial" charset="0"/>
              <a:buNone/>
              <a:defRPr/>
            </a:pPr>
            <a:r>
              <a:rPr lang="es-ES_tradnl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SPAN DE CONTROL 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: BAJO </a:t>
            </a:r>
          </a:p>
          <a:p>
            <a:pPr marL="0" indent="0" eaLnBrk="1" hangingPunct="1">
              <a:buClr>
                <a:schemeClr val="bg1"/>
              </a:buClr>
              <a:buFont typeface="Arial" charset="0"/>
              <a:buNone/>
              <a:defRPr/>
            </a:pPr>
            <a:r>
              <a:rPr lang="es-ES_tradnl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FORMALIZACIÓN: 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PERMISIVA (puestos con tareas y competencias muy claras                                                                                                                                                                                                para facilitar el trabajo)</a:t>
            </a:r>
          </a:p>
          <a:p>
            <a:pPr marL="0" indent="0" eaLnBrk="1" hangingPunct="1">
              <a:buClr>
                <a:schemeClr val="bg1"/>
              </a:buClr>
              <a:buFont typeface="Arial" charset="0"/>
              <a:buNone/>
              <a:defRPr/>
            </a:pPr>
            <a:r>
              <a:rPr lang="es-ES_tradnl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3.DEPARTAMENTALIZACIÓN : 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por la función empresarial, dependiendo  del departamento en el que se encuentre cada persona.</a:t>
            </a:r>
          </a:p>
          <a:p>
            <a:pPr marL="0" indent="0" eaLnBrk="1" hangingPunct="1">
              <a:buClr>
                <a:schemeClr val="bg1"/>
              </a:buClr>
              <a:buFont typeface="Arial" charset="0"/>
              <a:buNone/>
              <a:defRPr/>
            </a:pPr>
            <a:r>
              <a:rPr lang="es-ES_tradnl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4.PUESTOS :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ampliación horizontal.</a:t>
            </a:r>
          </a:p>
          <a:p>
            <a:pPr marL="0" indent="0" algn="just" eaLnBrk="1" hangingPunct="1">
              <a:buClr>
                <a:schemeClr val="bg1"/>
              </a:buClr>
              <a:defRPr/>
            </a:pPr>
            <a:endParaRPr lang="es-ES_tradnl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1" hangingPunct="1">
              <a:buClr>
                <a:schemeClr val="bg1"/>
              </a:buClr>
              <a:buFont typeface="Arial" charset="0"/>
              <a:buNone/>
              <a:defRPr/>
            </a:pPr>
            <a:r>
              <a:rPr lang="es-ES_tradnl" sz="1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PROCESOS</a:t>
            </a:r>
          </a:p>
          <a:p>
            <a:pPr marL="457200" indent="-457200" algn="just" eaLnBrk="1" hangingPunct="1">
              <a:buClr>
                <a:schemeClr val="bg1"/>
              </a:buClr>
              <a:defRPr/>
            </a:pPr>
            <a:r>
              <a:rPr lang="es-ES_tradnl" sz="1400" u="sng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marL="0" indent="0" algn="just" eaLnBrk="1" hangingPunct="1">
              <a:buClr>
                <a:schemeClr val="bg1"/>
              </a:buClr>
              <a:buFont typeface="Arial" charset="0"/>
              <a:buNone/>
              <a:defRPr/>
            </a:pPr>
            <a:r>
              <a:rPr lang="es-ES_tradnl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DESCENTRALIZACIÓN VERTICAL LIMITADA (PARALELA) : 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BAJA</a:t>
            </a:r>
          </a:p>
          <a:p>
            <a:pPr marL="0" indent="0" algn="just" eaLnBrk="1" hangingPunct="1">
              <a:buClr>
                <a:schemeClr val="bg1"/>
              </a:buClr>
              <a:buFont typeface="Arial" charset="0"/>
              <a:buNone/>
              <a:defRPr/>
            </a:pPr>
            <a:r>
              <a:rPr lang="es-ES_tradnl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COORDINACIÓN HORIZONTAL :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ALTA (los departamentos tienen contacto entre sí, no sólo con el gerente)</a:t>
            </a:r>
          </a:p>
          <a:p>
            <a:pPr marL="0" indent="0" algn="just" eaLnBrk="1" hangingPunct="1">
              <a:buClr>
                <a:schemeClr val="bg1"/>
              </a:buClr>
              <a:buFont typeface="Arial" charset="0"/>
              <a:buNone/>
              <a:defRPr/>
            </a:pPr>
            <a:r>
              <a:rPr lang="es-ES_tradnl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MECANISMOS DE COORDINACIÓN :</a:t>
            </a:r>
          </a:p>
          <a:p>
            <a:pPr marL="457200" indent="-457200" algn="just" eaLnBrk="1" hangingPunct="1">
              <a:buClr>
                <a:schemeClr val="bg1"/>
              </a:buClr>
              <a:buFont typeface="Wingdings" pitchFamily="2" charset="2"/>
              <a:buNone/>
              <a:defRPr/>
            </a:pP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		-  Colaboración : fundamentalmente como un proceso comunicativo, que incluye comunicación no verbal, práctica y emocional. </a:t>
            </a:r>
          </a:p>
          <a:p>
            <a:pPr marL="457200" indent="-457200" algn="just" eaLnBrk="1" hangingPunct="1">
              <a:buClr>
                <a:schemeClr val="bg1"/>
              </a:buClr>
              <a:buFont typeface="Wingdings" pitchFamily="2" charset="2"/>
              <a:buNone/>
              <a:defRPr/>
            </a:pP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		-  Supervisión o mando : obedecer órdenes del gerente  y de los responsables de departamento.</a:t>
            </a:r>
          </a:p>
          <a:p>
            <a:pPr marL="457200" indent="-457200" algn="just" eaLnBrk="1" hangingPunct="1">
              <a:buClr>
                <a:schemeClr val="bg1"/>
              </a:buClr>
              <a:buFont typeface="Wingdings" pitchFamily="2" charset="2"/>
              <a:buNone/>
              <a:defRPr/>
            </a:pP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		-  Normalización de resultados : al personal se le especifica su trabajo a realizar.</a:t>
            </a:r>
          </a:p>
          <a:p>
            <a:pPr marL="457200" indent="-457200" algn="just" eaLnBrk="1" hangingPunct="1">
              <a:buClr>
                <a:schemeClr val="bg1"/>
              </a:buClr>
              <a:buFont typeface="Wingdings" pitchFamily="2" charset="2"/>
              <a:buNone/>
              <a:defRPr/>
            </a:pP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		- Normalización de habilidades y conocimientos : contratación de personal con la preparación suficiente para realizar la tarea que van a desarrollar.</a:t>
            </a:r>
          </a:p>
          <a:p>
            <a:pPr marL="457200" indent="-457200" algn="just" eaLnBrk="1" hangingPunct="1">
              <a:buClr>
                <a:schemeClr val="bg1"/>
              </a:buClr>
              <a:buFont typeface="Wingdings" pitchFamily="2" charset="2"/>
              <a:buNone/>
              <a:defRPr/>
            </a:pP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		-  Normalización de valores : identificación con los valores de la empresa .</a:t>
            </a:r>
            <a:r>
              <a:rPr lang="es-ES_tradnl" sz="14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s-ES_tradnl" sz="1400" b="1" dirty="0" smtClean="0">
                <a:solidFill>
                  <a:schemeClr val="tx2"/>
                </a:solidFill>
              </a:rPr>
              <a:t>  </a:t>
            </a:r>
            <a:endParaRPr lang="es-ES_tradnl" sz="1400" b="1" dirty="0" smtClean="0">
              <a:solidFill>
                <a:schemeClr val="tx2"/>
              </a:solidFill>
            </a:endParaRPr>
          </a:p>
        </p:txBody>
      </p:sp>
      <p:sp>
        <p:nvSpPr>
          <p:cNvPr id="7" name="6 Botón de acción: Volver">
            <a:hlinkClick r:id="rId3" action="ppaction://hlinksldjump" highlightClick="1"/>
          </p:cNvPr>
          <p:cNvSpPr/>
          <p:nvPr/>
        </p:nvSpPr>
        <p:spPr>
          <a:xfrm>
            <a:off x="8286776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30000"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1285884" cy="619683"/>
          </a:xfrm>
          <a:prstGeom prst="rect">
            <a:avLst/>
          </a:prstGeom>
          <a:noFill/>
        </p:spPr>
      </p:pic>
      <p:graphicFrame>
        <p:nvGraphicFramePr>
          <p:cNvPr id="3" name="11 Marcador de contenido"/>
          <p:cNvGraphicFramePr>
            <a:graphicFrameLocks noGrp="1"/>
          </p:cNvGraphicFramePr>
          <p:nvPr>
            <p:ph idx="1"/>
          </p:nvPr>
        </p:nvGraphicFramePr>
        <p:xfrm>
          <a:off x="142844" y="1071546"/>
          <a:ext cx="8858310" cy="5643602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1771662"/>
                <a:gridCol w="1771662"/>
                <a:gridCol w="1771662"/>
                <a:gridCol w="1771662"/>
                <a:gridCol w="1771662"/>
              </a:tblGrid>
              <a:tr h="1104434">
                <a:tc>
                  <a:txBody>
                    <a:bodyPr/>
                    <a:lstStyle/>
                    <a:p>
                      <a:pPr algn="ctr"/>
                      <a:endParaRPr lang="es-E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700" dirty="0" smtClean="0">
                          <a:solidFill>
                            <a:srgbClr val="FFC000"/>
                          </a:solidFill>
                        </a:rPr>
                        <a:t>HOSTILIDAD</a:t>
                      </a:r>
                      <a:endParaRPr lang="es-ES" sz="1700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700" dirty="0" smtClean="0">
                          <a:solidFill>
                            <a:srgbClr val="FFC000"/>
                          </a:solidFill>
                        </a:rPr>
                        <a:t>COMPLEJIDAD</a:t>
                      </a:r>
                      <a:endParaRPr lang="es-ES" sz="1700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7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INCERTIDUMBRE</a:t>
                      </a:r>
                      <a:endParaRPr lang="es-ES" sz="17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7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AMBIGÜEDAD</a:t>
                      </a:r>
                      <a:endParaRPr lang="es-ES" sz="17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096815">
                <a:tc>
                  <a:txBody>
                    <a:bodyPr/>
                    <a:lstStyle/>
                    <a:p>
                      <a:pPr algn="ctr"/>
                      <a:r>
                        <a:rPr lang="es-ES" sz="17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ESTADO</a:t>
                      </a:r>
                      <a:endParaRPr lang="es-ES" sz="17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BAJA </a:t>
                      </a:r>
                      <a:endParaRPr kumimoji="0" lang="es-ES_tradnl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 eliminarse los precios máximos, el Estado sólo puede influir aumentando la presión fiscal que es inmediatamente repercutida a los ciudadanos</a:t>
                      </a:r>
                      <a:r>
                        <a:rPr kumimoji="0" lang="es-ES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s-ES" sz="9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BAJA</a:t>
                      </a:r>
                      <a:endParaRPr kumimoji="0" lang="es-ES_tradnl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La influencia del Estado es fácilmente analizable y previsible </a:t>
                      </a:r>
                      <a:endParaRPr kumimoji="0" lang="es-ES" sz="9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BAJA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Los procedimientos a la hora de relacionarse con el Estado no pueden variar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l"/>
                      <a:endParaRPr lang="es-ES" sz="9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BAJA</a:t>
                      </a:r>
                      <a:endParaRPr kumimoji="0" lang="es-ES_tradnl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Todo lo que afecta a la empresa se conoce a priori</a:t>
                      </a:r>
                      <a:endParaRPr kumimoji="0" lang="es-ES" sz="9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</a:tr>
              <a:tr h="1096815">
                <a:tc>
                  <a:txBody>
                    <a:bodyPr/>
                    <a:lstStyle/>
                    <a:p>
                      <a:pPr algn="ctr"/>
                      <a:r>
                        <a:rPr lang="es-ES" sz="17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COMPETIDORES</a:t>
                      </a:r>
                      <a:endParaRPr lang="es-ES" sz="17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BAJA</a:t>
                      </a:r>
                      <a:endParaRPr kumimoji="0" lang="es-ES_tradnl" sz="9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Muchos competidores.  Libre competencia. Pero muy distintos entre si los productos finales.</a:t>
                      </a: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/>
                      <a:endParaRPr lang="es-ES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900" u="sng" dirty="0" smtClean="0">
                          <a:solidFill>
                            <a:schemeClr val="tx1"/>
                          </a:solidFill>
                          <a:latin typeface="+mn-lt"/>
                        </a:rPr>
                        <a:t>BAJA</a:t>
                      </a:r>
                      <a:endParaRPr lang="es-ES" sz="900" u="sng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l"/>
                      <a:r>
                        <a:rPr lang="es-ES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Debido al estilo de Ebanistería Arenas</a:t>
                      </a:r>
                      <a:endParaRPr lang="es-ES" sz="9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s-ES" sz="90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Difícil</a:t>
                      </a:r>
                      <a:r>
                        <a:rPr lang="es-ES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de analizar debido a que Ebanistería arenas tiene un modo de </a:t>
                      </a:r>
                      <a:r>
                        <a:rPr lang="es-ES" sz="9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creacion</a:t>
                      </a:r>
                      <a:r>
                        <a:rPr lang="es-ES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de muebles muy personalista</a:t>
                      </a:r>
                      <a:endParaRPr lang="es-ES" sz="9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l"/>
                      <a:endParaRPr kumimoji="0" lang="es-ES" sz="9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BAJA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Misma interpretación sobre lo necesario para competir en el sector.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l"/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1096815">
                <a:tc>
                  <a:txBody>
                    <a:bodyPr/>
                    <a:lstStyle/>
                    <a:p>
                      <a:pPr algn="ctr"/>
                      <a:r>
                        <a:rPr lang="es-ES" sz="17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CLIENTES</a:t>
                      </a:r>
                      <a:endParaRPr lang="es-ES" sz="17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BAJA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 organizados, muchos pequeños y medianos clientes sin poder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l"/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Necesidad de conocimiento de gustos y preferencias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l"/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Desconocimiento de variables que afectan las decisiones del cliente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l"/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Necesidad continua </a:t>
                      </a: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 </a:t>
                      </a: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información 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l"/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1248723">
                <a:tc>
                  <a:txBody>
                    <a:bodyPr/>
                    <a:lstStyle/>
                    <a:p>
                      <a:pPr algn="ctr"/>
                      <a:r>
                        <a:rPr lang="es-ES" sz="17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PROVEEDORES</a:t>
                      </a:r>
                      <a:endParaRPr lang="es-ES" sz="17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sz="900" u="sng" dirty="0" smtClean="0">
                          <a:solidFill>
                            <a:schemeClr val="tx1"/>
                          </a:solidFill>
                          <a:latin typeface="+mn-lt"/>
                        </a:rPr>
                        <a:t>BAJA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Ya que Ebanistería Arenas crea</a:t>
                      </a:r>
                      <a:r>
                        <a:rPr lang="es-ES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todos los productos desde el principio.</a:t>
                      </a:r>
                      <a:endParaRPr lang="es-ES" sz="9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900" u="sng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sz="900" u="sng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MEDIA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ES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Debido a que Ebanistería Arenas cambia de proveedor según la calidad de sus productos</a:t>
                      </a:r>
                      <a:endParaRPr kumimoji="0" lang="es-ES_tradnl" sz="90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85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8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El proceso de contratación no suele variar pero si puede aparecer la necesidad de nuevos proveedores que proporcionan elementos requeridos por la aplicación de una nueva tecnología </a:t>
                      </a:r>
                      <a:endParaRPr kumimoji="0" lang="es-ES" sz="85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algn="l"/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MEDIA</a:t>
                      </a:r>
                    </a:p>
                    <a:p>
                      <a:pPr algn="l"/>
                      <a:r>
                        <a:rPr lang="es-ES" sz="900" dirty="0" smtClean="0">
                          <a:solidFill>
                            <a:schemeClr val="tx1"/>
                          </a:solidFill>
                          <a:latin typeface="+mn-lt"/>
                        </a:rPr>
                        <a:t>Ya</a:t>
                      </a:r>
                      <a:r>
                        <a:rPr lang="es-ES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que la </a:t>
                      </a:r>
                      <a:r>
                        <a:rPr lang="es-ES" sz="9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negociacion</a:t>
                      </a:r>
                      <a:r>
                        <a:rPr lang="es-ES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s-ES" sz="9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iria</a:t>
                      </a:r>
                      <a:r>
                        <a:rPr lang="es-ES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en </a:t>
                      </a:r>
                      <a:r>
                        <a:rPr lang="es-ES" sz="9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funcion</a:t>
                      </a:r>
                      <a:r>
                        <a:rPr lang="es-ES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del </a:t>
                      </a:r>
                      <a:r>
                        <a:rPr lang="es-ES" sz="9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pais</a:t>
                      </a:r>
                      <a:r>
                        <a:rPr lang="es-ES" sz="9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de donde se compre la materia prima y sus peculiaridades</a:t>
                      </a:r>
                      <a:r>
                        <a:rPr lang="es-ES" sz="900" baseline="0" dirty="0" smtClean="0">
                          <a:solidFill>
                            <a:schemeClr val="tx2"/>
                          </a:solidFill>
                          <a:latin typeface="+mn-lt"/>
                        </a:rPr>
                        <a:t>.</a:t>
                      </a:r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2500298" y="214290"/>
            <a:ext cx="4685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Microentorno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5 Botón de acción: Volver">
            <a:hlinkClick r:id="rId3" action="ppaction://hlinksldjump" highlightClick="1"/>
          </p:cNvPr>
          <p:cNvSpPr/>
          <p:nvPr/>
        </p:nvSpPr>
        <p:spPr>
          <a:xfrm>
            <a:off x="8286776" y="6357958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25000">
    <p:blind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1285884" cy="619683"/>
          </a:xfrm>
          <a:prstGeom prst="rect">
            <a:avLst/>
          </a:prstGeom>
          <a:noFill/>
        </p:spPr>
      </p:pic>
      <p:graphicFrame>
        <p:nvGraphicFramePr>
          <p:cNvPr id="5" name="11 Marcador de contenido"/>
          <p:cNvGraphicFramePr>
            <a:graphicFrameLocks/>
          </p:cNvGraphicFramePr>
          <p:nvPr/>
        </p:nvGraphicFramePr>
        <p:xfrm>
          <a:off x="71438" y="1000122"/>
          <a:ext cx="8929654" cy="5788172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1828074"/>
                <a:gridCol w="1743787"/>
                <a:gridCol w="1785931"/>
                <a:gridCol w="1785931"/>
                <a:gridCol w="1785931"/>
              </a:tblGrid>
              <a:tr h="1143005">
                <a:tc>
                  <a:txBody>
                    <a:bodyPr/>
                    <a:lstStyle/>
                    <a:p>
                      <a:endParaRPr lang="es-E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700" dirty="0" smtClean="0">
                          <a:solidFill>
                            <a:srgbClr val="FFC000"/>
                          </a:solidFill>
                        </a:rPr>
                        <a:t>HOSTILIDAD</a:t>
                      </a:r>
                      <a:endParaRPr lang="es-ES" sz="1700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7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COMPLEJIDAD</a:t>
                      </a:r>
                      <a:endParaRPr lang="es-ES" sz="17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7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INCERTIDUMBRE</a:t>
                      </a:r>
                      <a:endParaRPr lang="es-ES" sz="17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7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AMBIGÜEDAD</a:t>
                      </a:r>
                      <a:endParaRPr lang="es-ES" sz="17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143005">
                <a:tc>
                  <a:txBody>
                    <a:bodyPr/>
                    <a:lstStyle/>
                    <a:p>
                      <a:pPr algn="ctr"/>
                      <a:r>
                        <a:rPr lang="es-ES" sz="17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TECNOLOGÍA</a:t>
                      </a:r>
                      <a:endParaRPr lang="es-ES" sz="17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Constituye un motivo de permanente preocupación debido a la competitividad del sector</a:t>
                      </a: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s-ES_tradnl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</a:t>
                      </a:r>
                      <a:endParaRPr kumimoji="0" lang="es-ES_tradnl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La tecnología es muy novedosa y se fomenta en la empresa la aplicación de tecnologías muy complejas y </a:t>
                      </a: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novedosas </a:t>
                      </a:r>
                      <a:r>
                        <a:rPr kumimoji="0" lang="es-ES_tradnl" sz="9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ademas</a:t>
                      </a: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de la necesidad de una mano de obra muy cualificada</a:t>
                      </a:r>
                      <a:endParaRPr kumimoji="0" lang="es-ES" sz="900" u="sng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Pues los procesos tecnológicos empleados sufren numerosos cambios fruto de las continuas </a:t>
                      </a:r>
                      <a:r>
                        <a:rPr kumimoji="0" lang="es-ES_tradnl" sz="9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investigaciones.para</a:t>
                      </a: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hacer el proceso productivo mas eficaz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</a:t>
                      </a:r>
                      <a:endParaRPr kumimoji="0" lang="es-ES_tradnl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Pues no se conocen que tipo de variables pueden desarrollar un nuevo proceso tecnológico</a:t>
                      </a:r>
                      <a:endParaRPr kumimoji="0" lang="es-ES" sz="900" u="sng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1143005">
                <a:tc>
                  <a:txBody>
                    <a:bodyPr/>
                    <a:lstStyle/>
                    <a:p>
                      <a:pPr algn="ctr"/>
                      <a:r>
                        <a:rPr lang="es-ES" sz="1600" b="1" kern="1200" dirty="0" smtClean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SOCIOCULTURALES</a:t>
                      </a:r>
                      <a:endParaRPr lang="es-ES" sz="1600" b="1" kern="1200" dirty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Hay que luchar y ser rápido.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</a:t>
                      </a:r>
                      <a:endParaRPr kumimoji="0" lang="es-ES_tradnl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Hay unas mayores exigencias de calidad, a lo cual contribuye el aumento de protección al consumidor</a:t>
                      </a:r>
                      <a:endParaRPr kumimoji="0" lang="es-ES" sz="900" u="sng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Posibles cambios en moda y gustos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BAJA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 se cree que puedan surgir cambios repentinos en la sociedad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1143005">
                <a:tc>
                  <a:txBody>
                    <a:bodyPr/>
                    <a:lstStyle/>
                    <a:p>
                      <a:pPr algn="ctr"/>
                      <a:r>
                        <a:rPr lang="es-ES" sz="1700" dirty="0" smtClean="0">
                          <a:solidFill>
                            <a:srgbClr val="FFC000"/>
                          </a:solidFill>
                        </a:rPr>
                        <a:t>CONDICIONES</a:t>
                      </a:r>
                      <a:r>
                        <a:rPr lang="es-ES" sz="1700" baseline="0" dirty="0" smtClean="0">
                          <a:solidFill>
                            <a:srgbClr val="FFC000"/>
                          </a:solidFill>
                        </a:rPr>
                        <a:t> ECONÓMICAS</a:t>
                      </a:r>
                      <a:endParaRPr lang="es-ES" sz="1700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ALTA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Hay una intensa guerra comercial a través de la promoción y una fuerte publicidad 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90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90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90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1143005">
                <a:tc>
                  <a:txBody>
                    <a:bodyPr/>
                    <a:lstStyle/>
                    <a:p>
                      <a:pPr algn="ctr"/>
                      <a:r>
                        <a:rPr lang="es-ES" sz="1700" dirty="0" smtClean="0">
                          <a:solidFill>
                            <a:srgbClr val="FFC000"/>
                          </a:solidFill>
                        </a:rPr>
                        <a:t>PROVEEDORES</a:t>
                      </a:r>
                      <a:endParaRPr lang="es-ES" sz="1700" dirty="0">
                        <a:solidFill>
                          <a:srgbClr val="FFC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90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BAJA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Mayores regulaciones administrativas en el sector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BAJA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Tiene las leyes bien claras y se conoce a priori lo que le puede afectar.</a:t>
                      </a:r>
                      <a:endParaRPr kumimoji="0" lang="es-ES" sz="9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es-ES" sz="90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1785918" y="0"/>
            <a:ext cx="7072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Macroentorno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6 Botón de acción: Volver">
            <a:hlinkClick r:id="rId3" action="ppaction://hlinksldjump" highlightClick="1"/>
          </p:cNvPr>
          <p:cNvSpPr/>
          <p:nvPr/>
        </p:nvSpPr>
        <p:spPr>
          <a:xfrm>
            <a:off x="8286776" y="6357958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25000">
    <p:blinds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4282" y="117693"/>
            <a:ext cx="8715436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Queremos agradecer a la empresa, en especial a la familia </a:t>
            </a:r>
            <a:r>
              <a:rPr lang="es-ES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Jiménez Romera </a:t>
            </a:r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por toda la información prestada en este trabajo, así como todas las molestias que les hallamos podido causar.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8000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57290" y="2214554"/>
            <a:ext cx="624060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FIN</a:t>
            </a:r>
            <a:endParaRPr lang="es-ES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banisteria-arenas.com/data/fotos1/ptasalon200.jpg"/>
          <p:cNvPicPr>
            <a:picLocks noChangeAspect="1" noChangeArrowheads="1"/>
          </p:cNvPicPr>
          <p:nvPr/>
        </p:nvPicPr>
        <p:blipFill>
          <a:blip r:embed="rId3">
            <a:lum contrast="-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descriptivo de la Organización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001027" cy="1357308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Desde 1953 </a:t>
            </a:r>
            <a:r>
              <a:rPr lang="es-E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Ebanistería Arenas</a:t>
            </a:r>
            <a:r>
              <a:rPr lang="es-ES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está dedicada a la fabricación de muebles de la más exquisita artesanía. Diseñando todos sus modelos exclusivos y habiendo realizado miles de trabajos por encargo que le han dado un nombre y una experiencia de la que pocos disfrutan hoy.</a:t>
            </a:r>
            <a:br>
              <a:rPr lang="es-ES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3" name="Picture 7" descr="http://www.ebanisteria-arenas.com/data/fotos1/tallist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4107685" cy="2500330"/>
          </a:xfrm>
          <a:prstGeom prst="rect">
            <a:avLst/>
          </a:prstGeom>
          <a:noFill/>
        </p:spPr>
      </p:pic>
      <p:pic>
        <p:nvPicPr>
          <p:cNvPr id="9225" name="Picture 9" descr="http://www.ebanisteria-arenas.com/data/fotos1/tallista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00438"/>
            <a:ext cx="4071966" cy="2482907"/>
          </a:xfrm>
          <a:prstGeom prst="rect">
            <a:avLst/>
          </a:prstGeom>
          <a:noFill/>
        </p:spPr>
      </p:pic>
      <p:pic>
        <p:nvPicPr>
          <p:cNvPr id="8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57166"/>
            <a:ext cx="1285884" cy="619683"/>
          </a:xfrm>
          <a:prstGeom prst="rect">
            <a:avLst/>
          </a:prstGeom>
          <a:noFill/>
        </p:spPr>
      </p:pic>
      <p:sp>
        <p:nvSpPr>
          <p:cNvPr id="9" name="8 Flecha derecha">
            <a:hlinkClick r:id="rId7" action="ppaction://hlinksldjump"/>
          </p:cNvPr>
          <p:cNvSpPr/>
          <p:nvPr/>
        </p:nvSpPr>
        <p:spPr>
          <a:xfrm>
            <a:off x="8143900" y="6357958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Botón de acción: Volver">
            <a:hlinkClick r:id="rId8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Click="0" advTm="12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ebanisteria-arenas.com/data/fotos2/comedor200.jpg"/>
          <p:cNvPicPr>
            <a:picLocks noChangeAspect="1" noChangeArrowheads="1"/>
          </p:cNvPicPr>
          <p:nvPr/>
        </p:nvPicPr>
        <p:blipFill>
          <a:blip r:embed="rId3">
            <a:lum contrast="-8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gradFill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effectLst>
            <a:outerShdw blurRad="1270000" dist="63500" dir="2880000" sx="1000" sy="1000" algn="ctr" rotWithShape="0">
              <a:srgbClr val="000000">
                <a:alpha val="0"/>
              </a:srgbClr>
            </a:outerShdw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1928804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dirty="0" smtClean="0"/>
              <a:t>	</a:t>
            </a:r>
            <a:endParaRPr lang="es-ES" sz="2100" dirty="0" smtClean="0">
              <a:solidFill>
                <a:schemeClr val="tx2"/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100" dirty="0" smtClean="0">
                <a:solidFill>
                  <a:schemeClr val="tx2"/>
                </a:solidFill>
              </a:rPr>
              <a:t>	</a:t>
            </a:r>
            <a:endParaRPr lang="es-ES" sz="2100" dirty="0">
              <a:solidFill>
                <a:schemeClr val="tx2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1500174"/>
            <a:ext cx="84296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la actualidad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Ebanistería Arenas 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abarca además distintas líneas de negocio como la fabricación de mobiliario para el Comercio, la realización de grandes instalaciones decorativas y elementos de obra en fincas, o la fabricación de puertas y armarios a nivel industrial para viviendas de nueva construcción, así como mobiliario para hoteles</a:t>
            </a:r>
            <a:r>
              <a:rPr lang="es-E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5" name="Picture 5" descr="http://www.ebanisteria-arenas.com/data/fotos1/taller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928934"/>
            <a:ext cx="4071966" cy="2515225"/>
          </a:xfrm>
          <a:prstGeom prst="rect">
            <a:avLst/>
          </a:prstGeom>
          <a:noFill/>
        </p:spPr>
      </p:pic>
      <p:pic>
        <p:nvPicPr>
          <p:cNvPr id="10247" name="Picture 7" descr="http://www.ebanisteria-arenas.com/data/fotos1/taller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71876"/>
            <a:ext cx="4188455" cy="2576519"/>
          </a:xfrm>
          <a:prstGeom prst="rect">
            <a:avLst/>
          </a:prstGeom>
          <a:noFill/>
        </p:spPr>
      </p:pic>
      <p:pic>
        <p:nvPicPr>
          <p:cNvPr id="7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85728"/>
            <a:ext cx="1285884" cy="619683"/>
          </a:xfrm>
          <a:prstGeom prst="rect">
            <a:avLst/>
          </a:prstGeom>
          <a:noFill/>
        </p:spPr>
      </p:pic>
      <p:sp>
        <p:nvSpPr>
          <p:cNvPr id="8" name="7 Flecha derecha">
            <a:hlinkClick r:id="rId7" action="ppaction://hlinksldjump"/>
          </p:cNvPr>
          <p:cNvSpPr/>
          <p:nvPr/>
        </p:nvSpPr>
        <p:spPr>
          <a:xfrm>
            <a:off x="8143900" y="6357958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Botón de acción: Volver">
            <a:hlinkClick r:id="rId8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Click="0" advTm="15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ebanisteria-arenas.com/data/fotos1/comedor808.jpg"/>
          <p:cNvPicPr>
            <a:picLocks noChangeAspect="1" noChangeArrowheads="1"/>
          </p:cNvPicPr>
          <p:nvPr/>
        </p:nvPicPr>
        <p:blipFill>
          <a:blip r:embed="rId2">
            <a:lum contrast="-74000"/>
          </a:blip>
          <a:srcRect/>
          <a:stretch>
            <a:fillRect/>
          </a:stretch>
        </p:blipFill>
        <p:spPr bwMode="auto">
          <a:xfrm>
            <a:off x="0" y="-11014"/>
            <a:ext cx="9144000" cy="686901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857224" y="1571612"/>
            <a:ext cx="75724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Todo ello con el gusto y la distinción que caracteriza a esta empresa. Día a día nos esforzamos en dar mejor servicio a nuestros clientes, así como en ser más competitivos, afianzando los mercados en los que estamos presentes y explorando otros nuevos </a:t>
            </a:r>
            <a:r>
              <a:rPr lang="es-ES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68610" name="Picture 2" descr="http://www.ebanisteria-arenas.com/data/fotos1/taller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4214842" cy="2753788"/>
          </a:xfrm>
          <a:prstGeom prst="rect">
            <a:avLst/>
          </a:prstGeom>
          <a:noFill/>
        </p:spPr>
      </p:pic>
      <p:pic>
        <p:nvPicPr>
          <p:cNvPr id="68612" name="Picture 4" descr="http://www.ebanisteria-arenas.com/data/fotos1/taller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357562"/>
            <a:ext cx="4071966" cy="2772402"/>
          </a:xfrm>
          <a:prstGeom prst="rect">
            <a:avLst/>
          </a:prstGeom>
          <a:noFill/>
        </p:spPr>
      </p:pic>
      <p:pic>
        <p:nvPicPr>
          <p:cNvPr id="5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66"/>
            <a:ext cx="1285884" cy="619683"/>
          </a:xfrm>
          <a:prstGeom prst="rect">
            <a:avLst/>
          </a:prstGeom>
          <a:noFill/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8143900" y="6357958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Botón de acción: Volver">
            <a:hlinkClick r:id="rId7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6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ebanisteria-arenas.com/data/fotos1/tresillo115.jpg"/>
          <p:cNvPicPr>
            <a:picLocks noChangeAspect="1" noChangeArrowheads="1"/>
          </p:cNvPicPr>
          <p:nvPr/>
        </p:nvPicPr>
        <p:blipFill>
          <a:blip r:embed="rId2">
            <a:lum contrast="-71000"/>
          </a:blip>
          <a:srcRect/>
          <a:stretch>
            <a:fillRect/>
          </a:stretch>
        </p:blipFill>
        <p:spPr bwMode="auto">
          <a:xfrm>
            <a:off x="0" y="0"/>
            <a:ext cx="9144000" cy="685571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714348" y="1428736"/>
            <a:ext cx="82153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EBANISTERIA :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Las mejores maderas nobles son la materia prima para la creación de piezas realizadas con mimo y con un profundo conocimiento del Arte. Nuestros diseños, absolutamente únicos, reflejan el gusto por lo clásico, y el dominio del oficio de ebanistas. Disfrutando de ellos cientos de clientes en toda España, Bélgica, Hungría, Japón, etc.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9634" name="Picture 2" descr="http://www.ebanisteria-arenas.com/data/fotos1/tallist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14686"/>
            <a:ext cx="3871330" cy="2571768"/>
          </a:xfrm>
          <a:prstGeom prst="rect">
            <a:avLst/>
          </a:prstGeom>
          <a:noFill/>
        </p:spPr>
      </p:pic>
      <p:pic>
        <p:nvPicPr>
          <p:cNvPr id="69636" name="Picture 4" descr="http://www.ebanisteria-arenas.com/data/fotos1/talle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571876"/>
            <a:ext cx="4120292" cy="2643206"/>
          </a:xfrm>
          <a:prstGeom prst="rect">
            <a:avLst/>
          </a:prstGeom>
          <a:noFill/>
        </p:spPr>
      </p:pic>
      <p:pic>
        <p:nvPicPr>
          <p:cNvPr id="5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66"/>
            <a:ext cx="1285884" cy="619683"/>
          </a:xfrm>
          <a:prstGeom prst="rect">
            <a:avLst/>
          </a:prstGeom>
          <a:noFill/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8143900" y="6357958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Botón de acción: Volver">
            <a:hlinkClick r:id="rId7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7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ebanisteria-arenas.com/data/fotos1/mesa92.jpg"/>
          <p:cNvPicPr>
            <a:picLocks noChangeAspect="1" noChangeArrowheads="1"/>
          </p:cNvPicPr>
          <p:nvPr/>
        </p:nvPicPr>
        <p:blipFill>
          <a:blip r:embed="rId2">
            <a:lum contrast="-74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428596" y="1142984"/>
            <a:ext cx="8072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 Clásico :</a:t>
            </a:r>
            <a:r>
              <a:rPr lang="es-E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más reciente de las líneas de negocio de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Ebanistería Arenas 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el mobiliario creado en serie para El Comercio del mueble, viene a dar respuesta a la demanda de mobiliario de estilo con "sello propio".</a:t>
            </a:r>
            <a:b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Hemos preparado una amplia colección de conjuntos de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comedores, dormitorios y boiseries modulares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que son todo un ejemplo de cómo debe ser un mueble de serie: con mucha personalidad, competitivo y con un servicio inmejorable, aspecto éste en el que hemos hecho un especial esfuerzo técnico y humano.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b="1" dirty="0"/>
          </a:p>
        </p:txBody>
      </p:sp>
      <p:pic>
        <p:nvPicPr>
          <p:cNvPr id="70658" name="Picture 2" descr="http://www.ebanisteria-arenas.com/data/fotos1/taller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14818"/>
            <a:ext cx="4714908" cy="2000264"/>
          </a:xfrm>
          <a:prstGeom prst="rect">
            <a:avLst/>
          </a:prstGeom>
          <a:noFill/>
        </p:spPr>
      </p:pic>
      <p:pic>
        <p:nvPicPr>
          <p:cNvPr id="5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285884" cy="619683"/>
          </a:xfrm>
          <a:prstGeom prst="rect">
            <a:avLst/>
          </a:prstGeom>
          <a:noFill/>
        </p:spPr>
      </p:pic>
      <p:pic>
        <p:nvPicPr>
          <p:cNvPr id="10244" name="Picture 4" descr="http://www.ebanisteria-arenas.com/data/fotos1/mesacentro3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714752"/>
            <a:ext cx="2771775" cy="1905000"/>
          </a:xfrm>
          <a:prstGeom prst="rect">
            <a:avLst/>
          </a:prstGeom>
          <a:noFill/>
        </p:spPr>
      </p:pic>
      <p:sp>
        <p:nvSpPr>
          <p:cNvPr id="7" name="6 Flecha derecha">
            <a:hlinkClick r:id="rId6" action="ppaction://hlinksldjump"/>
          </p:cNvPr>
          <p:cNvSpPr/>
          <p:nvPr/>
        </p:nvSpPr>
        <p:spPr>
          <a:xfrm>
            <a:off x="8143900" y="6357958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Botón de acción: Volver">
            <a:hlinkClick r:id="rId7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20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1285884" cy="619683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642910" y="1428736"/>
            <a:ext cx="792961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endParaRPr lang="es-E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-Amplia 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difusión de la 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información para garantizar el buen funcionamiento tanto jerárquicamente como entre los departamentos.</a:t>
            </a:r>
          </a:p>
          <a:p>
            <a:pPr eaLnBrk="1" hangingPunct="1"/>
            <a:endParaRPr lang="es-E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-Relaciones 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interpersonales y 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jerárquicas.</a:t>
            </a:r>
          </a:p>
          <a:p>
            <a:pPr eaLnBrk="1" hangingPunct="1"/>
            <a:endParaRPr lang="es-E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-No 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hay objetivos superpuestos, cada uno tiene los suyos dependiendo del departamento en el que se encuentre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es-E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-Coordinación 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jerárquica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es-E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-Necesidad 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de compartir creencias y valores comunes, ya que al tratarse de una empresa pequeña es necesaria la relación personal entre los 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trabajadores.</a:t>
            </a:r>
          </a:p>
          <a:p>
            <a:pPr eaLnBrk="1" hangingPunct="1"/>
            <a:endParaRPr lang="es-E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-La 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empresa funciona a partir de un sistema de reglas, de procedimientos y estructuras que deben garantizar su eficiencia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es-E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-En </a:t>
            </a:r>
            <a:r>
              <a:rPr lang="es-ES" sz="1600" b="1" dirty="0" smtClean="0">
                <a:latin typeface="Times New Roman" pitchFamily="18" charset="0"/>
                <a:cs typeface="Times New Roman" pitchFamily="18" charset="0"/>
              </a:rPr>
              <a:t>la empresa se valora mucho la buena relación entre trabajadores y el respeto entre ellos y con sus superiores. Así como el trabajo en equipo, la relación con clientes y una capacidad de iniciativa e innovación.</a:t>
            </a:r>
          </a:p>
          <a:p>
            <a:pPr eaLnBrk="1" hangingPunct="1"/>
            <a:endParaRPr lang="es-ES" sz="20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71670" y="428604"/>
            <a:ext cx="5910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Cultura y valores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5 Botón de acción: Volver">
            <a:hlinkClick r:id="rId4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25000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928662" y="0"/>
            <a:ext cx="71437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Descripción de puestos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57158" y="2071670"/>
            <a:ext cx="8229600" cy="478633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Título del puesto: </a:t>
            </a: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Empleado de Oficina (P.O.)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 personal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ante el Jefe de Oficina (R.O.)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autoridad jerárquica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sobre ningún puesto.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Función específica: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se encarga de la recepción de pedidos y cualquier otra información, así como la comunicación de pedidos a almacén.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Actividades: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Atención telefónica.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Recepción de pedidos por fax.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Atención directa a clientes, albarán, facturación, gestión del porte y cobro.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Recepción, solución, delegación y respuesta de  incidencias.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Revisión periódica de pedidos pendientes.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Revisión del proceso productivo.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900" dirty="0"/>
          </a:p>
        </p:txBody>
      </p:sp>
      <p:pic>
        <p:nvPicPr>
          <p:cNvPr id="6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1285884" cy="619683"/>
          </a:xfrm>
          <a:prstGeom prst="rect">
            <a:avLst/>
          </a:prstGeom>
          <a:noFill/>
        </p:spPr>
      </p:pic>
      <p:sp>
        <p:nvSpPr>
          <p:cNvPr id="7" name="6 Botón de acción: Volver">
            <a:hlinkClick r:id="rId3" action="ppaction://hlinksldjump" highlightClick="1"/>
          </p:cNvPr>
          <p:cNvSpPr/>
          <p:nvPr/>
        </p:nvSpPr>
        <p:spPr>
          <a:xfrm>
            <a:off x="7143768" y="6286520"/>
            <a:ext cx="642942" cy="357190"/>
          </a:xfrm>
          <a:prstGeom prst="actionButtonRetur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derecha">
            <a:hlinkClick r:id="rId4" action="ppaction://hlinksldjump"/>
          </p:cNvPr>
          <p:cNvSpPr/>
          <p:nvPr/>
        </p:nvSpPr>
        <p:spPr>
          <a:xfrm>
            <a:off x="8143900" y="6357958"/>
            <a:ext cx="571504" cy="21431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25000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2093</Words>
  <Application>Microsoft Office PowerPoint</Application>
  <PresentationFormat>Presentación en pantalla (4:3)</PresentationFormat>
  <Paragraphs>424</Paragraphs>
  <Slides>26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Tema de Office</vt:lpstr>
      <vt:lpstr>Diapositiva 1</vt:lpstr>
      <vt:lpstr>Diapositiva 2</vt:lpstr>
      <vt:lpstr>Análisis descriptivo de la Organización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Luis Alcalde Jimenez</cp:lastModifiedBy>
  <cp:revision>54</cp:revision>
  <dcterms:modified xsi:type="dcterms:W3CDTF">2009-05-31T23:13:28Z</dcterms:modified>
</cp:coreProperties>
</file>